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77472" y="264859"/>
            <a:ext cx="8564245" cy="6369685"/>
          </a:xfrm>
          <a:custGeom>
            <a:avLst/>
            <a:gdLst/>
            <a:ahLst/>
            <a:cxnLst/>
            <a:rect l="l" t="t" r="r" b="b"/>
            <a:pathLst>
              <a:path w="8564245" h="6369684">
                <a:moveTo>
                  <a:pt x="0" y="0"/>
                </a:moveTo>
                <a:lnTo>
                  <a:pt x="8563829" y="0"/>
                </a:lnTo>
                <a:lnTo>
                  <a:pt x="8563829" y="6369269"/>
                </a:lnTo>
                <a:lnTo>
                  <a:pt x="0" y="6369269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277472" y="810733"/>
            <a:ext cx="8571230" cy="0"/>
          </a:xfrm>
          <a:custGeom>
            <a:avLst/>
            <a:gdLst/>
            <a:ahLst/>
            <a:cxnLst/>
            <a:rect l="l" t="t" r="r" b="b"/>
            <a:pathLst>
              <a:path w="8571230" h="0">
                <a:moveTo>
                  <a:pt x="0" y="0"/>
                </a:moveTo>
                <a:lnTo>
                  <a:pt x="8570867" y="1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13283" y="390085"/>
            <a:ext cx="3517432" cy="318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8769" y="411988"/>
            <a:ext cx="140398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5">
                <a:latin typeface="Times New Roman"/>
                <a:cs typeface="Times New Roman"/>
              </a:rPr>
              <a:t>Truss</a:t>
            </a:r>
            <a:r>
              <a:rPr dirty="0" sz="1600" spc="-6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Mechanics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13283" y="390085"/>
            <a:ext cx="3469004" cy="318135"/>
          </a:xfrm>
          <a:prstGeom prst="rect"/>
          <a:ln w="127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90805">
              <a:lnSpc>
                <a:spcPts val="2135"/>
              </a:lnSpc>
            </a:pPr>
            <a:r>
              <a:rPr dirty="0" spc="-5"/>
              <a:t>Introduction to Lattice </a:t>
            </a:r>
            <a:r>
              <a:rPr dirty="0" spc="-15"/>
              <a:t>Truss</a:t>
            </a:r>
            <a:r>
              <a:rPr dirty="0" spc="-35"/>
              <a:t> </a:t>
            </a:r>
            <a:r>
              <a:rPr dirty="0" spc="-5"/>
              <a:t>Beams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940977" y="430276"/>
            <a:ext cx="132524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600" spc="-35">
                <a:latin typeface="Times New Roman"/>
                <a:cs typeface="Times New Roman"/>
              </a:rPr>
              <a:t>LATTOGLE</a:t>
            </a:r>
            <a:r>
              <a:rPr dirty="0" sz="1600" spc="60">
                <a:latin typeface="Times New Roman"/>
                <a:cs typeface="Times New Roman"/>
              </a:rPr>
              <a:t> </a:t>
            </a:r>
            <a:r>
              <a:rPr dirty="0" baseline="52083" sz="1200" spc="-7">
                <a:latin typeface="Times New Roman"/>
                <a:cs typeface="Times New Roman"/>
              </a:rPr>
              <a:t>TM</a:t>
            </a:r>
            <a:endParaRPr baseline="52083"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09182" y="3888737"/>
            <a:ext cx="5864120" cy="21973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36170" y="1981332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19" h="731519">
                <a:moveTo>
                  <a:pt x="0" y="0"/>
                </a:moveTo>
                <a:lnTo>
                  <a:pt x="731521" y="7315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062077" y="1981332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19" h="731519">
                <a:moveTo>
                  <a:pt x="0" y="0"/>
                </a:moveTo>
                <a:lnTo>
                  <a:pt x="731521" y="7315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782007" y="1980931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19">
                <a:moveTo>
                  <a:pt x="0" y="0"/>
                </a:moveTo>
                <a:lnTo>
                  <a:pt x="731521" y="73152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523581" y="1981332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19">
                <a:moveTo>
                  <a:pt x="0" y="0"/>
                </a:moveTo>
                <a:lnTo>
                  <a:pt x="731521" y="7315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249487" y="1986907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19">
                <a:moveTo>
                  <a:pt x="0" y="0"/>
                </a:moveTo>
                <a:lnTo>
                  <a:pt x="731521" y="7315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6388745" y="1982862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19">
                <a:moveTo>
                  <a:pt x="0" y="0"/>
                </a:moveTo>
                <a:lnTo>
                  <a:pt x="731521" y="731521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336286" y="1978871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5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324396" y="2703862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5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285330" y="1933627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333792" y="1986096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19" h="731519">
                <a:moveTo>
                  <a:pt x="0" y="731522"/>
                </a:moveTo>
                <a:lnTo>
                  <a:pt x="7315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281316" y="2657530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059698" y="1986096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19" h="731519">
                <a:moveTo>
                  <a:pt x="0" y="731522"/>
                </a:moveTo>
                <a:lnTo>
                  <a:pt x="7315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286064" y="1885321"/>
            <a:ext cx="0" cy="182880"/>
          </a:xfrm>
          <a:custGeom>
            <a:avLst/>
            <a:gdLst/>
            <a:ahLst/>
            <a:cxnLst/>
            <a:rect l="l" t="t" r="r" b="b"/>
            <a:pathLst>
              <a:path w="0" h="182880">
                <a:moveTo>
                  <a:pt x="0" y="182881"/>
                </a:moveTo>
                <a:lnTo>
                  <a:pt x="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200240" y="1883270"/>
            <a:ext cx="91440" cy="2540"/>
          </a:xfrm>
          <a:custGeom>
            <a:avLst/>
            <a:gdLst/>
            <a:ahLst/>
            <a:cxnLst/>
            <a:rect l="l" t="t" r="r" b="b"/>
            <a:pathLst>
              <a:path w="91440" h="2539">
                <a:moveTo>
                  <a:pt x="-6350" y="1026"/>
                </a:moveTo>
                <a:lnTo>
                  <a:pt x="97791" y="1026"/>
                </a:lnTo>
              </a:path>
            </a:pathLst>
          </a:custGeom>
          <a:ln w="147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191093" y="1981060"/>
            <a:ext cx="91440" cy="2540"/>
          </a:xfrm>
          <a:custGeom>
            <a:avLst/>
            <a:gdLst/>
            <a:ahLst/>
            <a:cxnLst/>
            <a:rect l="l" t="t" r="r" b="b"/>
            <a:pathLst>
              <a:path w="91440" h="2539">
                <a:moveTo>
                  <a:pt x="-6350" y="1026"/>
                </a:moveTo>
                <a:lnTo>
                  <a:pt x="97791" y="1026"/>
                </a:lnTo>
              </a:path>
            </a:pathLst>
          </a:custGeom>
          <a:ln w="147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196579" y="2064217"/>
            <a:ext cx="91440" cy="2540"/>
          </a:xfrm>
          <a:custGeom>
            <a:avLst/>
            <a:gdLst/>
            <a:ahLst/>
            <a:cxnLst/>
            <a:rect l="l" t="t" r="r" b="b"/>
            <a:pathLst>
              <a:path w="91440" h="2539">
                <a:moveTo>
                  <a:pt x="-6350" y="1026"/>
                </a:moveTo>
                <a:lnTo>
                  <a:pt x="97791" y="1026"/>
                </a:lnTo>
              </a:path>
            </a:pathLst>
          </a:custGeom>
          <a:ln w="147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274688" y="2617753"/>
            <a:ext cx="0" cy="182880"/>
          </a:xfrm>
          <a:custGeom>
            <a:avLst/>
            <a:gdLst/>
            <a:ahLst/>
            <a:cxnLst/>
            <a:rect l="l" t="t" r="r" b="b"/>
            <a:pathLst>
              <a:path w="0" h="182880">
                <a:moveTo>
                  <a:pt x="0" y="182881"/>
                </a:moveTo>
                <a:lnTo>
                  <a:pt x="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188864" y="2615702"/>
            <a:ext cx="91440" cy="2540"/>
          </a:xfrm>
          <a:custGeom>
            <a:avLst/>
            <a:gdLst/>
            <a:ahLst/>
            <a:cxnLst/>
            <a:rect l="l" t="t" r="r" b="b"/>
            <a:pathLst>
              <a:path w="91440" h="2539">
                <a:moveTo>
                  <a:pt x="-6350" y="1026"/>
                </a:moveTo>
                <a:lnTo>
                  <a:pt x="97791" y="1026"/>
                </a:lnTo>
              </a:path>
            </a:pathLst>
          </a:custGeom>
          <a:ln w="147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179718" y="2713490"/>
            <a:ext cx="91440" cy="2540"/>
          </a:xfrm>
          <a:custGeom>
            <a:avLst/>
            <a:gdLst/>
            <a:ahLst/>
            <a:cxnLst/>
            <a:rect l="l" t="t" r="r" b="b"/>
            <a:pathLst>
              <a:path w="91440" h="2539">
                <a:moveTo>
                  <a:pt x="-6350" y="1026"/>
                </a:moveTo>
                <a:lnTo>
                  <a:pt x="97791" y="1026"/>
                </a:lnTo>
              </a:path>
            </a:pathLst>
          </a:custGeom>
          <a:ln w="147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185204" y="2796649"/>
            <a:ext cx="91440" cy="2540"/>
          </a:xfrm>
          <a:custGeom>
            <a:avLst/>
            <a:gdLst/>
            <a:ahLst/>
            <a:cxnLst/>
            <a:rect l="l" t="t" r="r" b="b"/>
            <a:pathLst>
              <a:path w="91440" h="2539">
                <a:moveTo>
                  <a:pt x="-6350" y="1026"/>
                </a:moveTo>
                <a:lnTo>
                  <a:pt x="97791" y="1026"/>
                </a:lnTo>
              </a:path>
            </a:pathLst>
          </a:custGeom>
          <a:ln w="1475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779627" y="1985698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19">
                <a:moveTo>
                  <a:pt x="0" y="731521"/>
                </a:moveTo>
                <a:lnTo>
                  <a:pt x="7315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521202" y="1986096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19">
                <a:moveTo>
                  <a:pt x="0" y="731522"/>
                </a:moveTo>
                <a:lnTo>
                  <a:pt x="7315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4247107" y="1991673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19">
                <a:moveTo>
                  <a:pt x="0" y="731521"/>
                </a:moveTo>
                <a:lnTo>
                  <a:pt x="7315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6386366" y="1987627"/>
            <a:ext cx="731520" cy="731520"/>
          </a:xfrm>
          <a:custGeom>
            <a:avLst/>
            <a:gdLst/>
            <a:ahLst/>
            <a:cxnLst/>
            <a:rect l="l" t="t" r="r" b="b"/>
            <a:pathLst>
              <a:path w="731520" h="731519">
                <a:moveTo>
                  <a:pt x="0" y="731521"/>
                </a:moveTo>
                <a:lnTo>
                  <a:pt x="73152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342147" y="1922625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344110" y="2664455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7080234" y="1919640"/>
            <a:ext cx="104142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7070245" y="2661471"/>
            <a:ext cx="104141" cy="1041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373391" y="2304247"/>
            <a:ext cx="67565" cy="6756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684415" y="2298025"/>
            <a:ext cx="67565" cy="6756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004768" y="2294995"/>
            <a:ext cx="67565" cy="6756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367024" y="1752144"/>
            <a:ext cx="76200" cy="2191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360804" y="2509785"/>
            <a:ext cx="76200" cy="22049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7567421" y="2438908"/>
            <a:ext cx="29972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9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dirty="0" sz="1600" spc="-10">
                <a:solidFill>
                  <a:srgbClr val="FF0000"/>
                </a:solidFill>
                <a:latin typeface="Calibri"/>
                <a:cs typeface="Calibri"/>
              </a:rPr>
              <a:t>/2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368271" y="2438908"/>
            <a:ext cx="77660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63270" algn="l"/>
              </a:tabLst>
            </a:pPr>
            <a:r>
              <a:rPr dirty="0" u="heavy" sz="16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647393" y="3262169"/>
            <a:ext cx="89506" cy="18352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375899" y="2853141"/>
            <a:ext cx="645160" cy="217170"/>
          </a:xfrm>
          <a:custGeom>
            <a:avLst/>
            <a:gdLst/>
            <a:ahLst/>
            <a:cxnLst/>
            <a:rect l="l" t="t" r="r" b="b"/>
            <a:pathLst>
              <a:path w="645160" h="217169">
                <a:moveTo>
                  <a:pt x="644693" y="0"/>
                </a:moveTo>
                <a:lnTo>
                  <a:pt x="643440" y="42232"/>
                </a:lnTo>
                <a:lnTo>
                  <a:pt x="640021" y="76719"/>
                </a:lnTo>
                <a:lnTo>
                  <a:pt x="634947" y="99969"/>
                </a:lnTo>
                <a:lnTo>
                  <a:pt x="628724" y="108495"/>
                </a:lnTo>
                <a:lnTo>
                  <a:pt x="338314" y="108495"/>
                </a:lnTo>
                <a:lnTo>
                  <a:pt x="332092" y="117021"/>
                </a:lnTo>
                <a:lnTo>
                  <a:pt x="327017" y="140271"/>
                </a:lnTo>
                <a:lnTo>
                  <a:pt x="323599" y="174758"/>
                </a:lnTo>
                <a:lnTo>
                  <a:pt x="322346" y="216991"/>
                </a:lnTo>
                <a:lnTo>
                  <a:pt x="321093" y="174758"/>
                </a:lnTo>
                <a:lnTo>
                  <a:pt x="317675" y="140271"/>
                </a:lnTo>
                <a:lnTo>
                  <a:pt x="312600" y="117021"/>
                </a:lnTo>
                <a:lnTo>
                  <a:pt x="306378" y="108495"/>
                </a:lnTo>
                <a:lnTo>
                  <a:pt x="15968" y="108495"/>
                </a:lnTo>
                <a:lnTo>
                  <a:pt x="9745" y="99969"/>
                </a:lnTo>
                <a:lnTo>
                  <a:pt x="4671" y="76719"/>
                </a:lnTo>
                <a:lnTo>
                  <a:pt x="1252" y="42232"/>
                </a:ln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 txBox="1"/>
          <p:nvPr/>
        </p:nvSpPr>
        <p:spPr>
          <a:xfrm>
            <a:off x="5096187" y="3114547"/>
            <a:ext cx="15367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One </a:t>
            </a:r>
            <a:r>
              <a:rPr dirty="0" sz="1800" spc="-5">
                <a:latin typeface="Times New Roman"/>
                <a:cs typeface="Times New Roman"/>
              </a:rPr>
              <a:t>truss unit,</a:t>
            </a:r>
            <a:r>
              <a:rPr dirty="0" sz="1800" spc="-6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n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6710022" y="2549025"/>
            <a:ext cx="76200" cy="756285"/>
          </a:xfrm>
          <a:custGeom>
            <a:avLst/>
            <a:gdLst/>
            <a:ahLst/>
            <a:cxnLst/>
            <a:rect l="l" t="t" r="r" b="b"/>
            <a:pathLst>
              <a:path w="76200" h="756285">
                <a:moveTo>
                  <a:pt x="44450" y="63500"/>
                </a:moveTo>
                <a:lnTo>
                  <a:pt x="31750" y="63500"/>
                </a:lnTo>
                <a:lnTo>
                  <a:pt x="31750" y="755804"/>
                </a:lnTo>
                <a:lnTo>
                  <a:pt x="44450" y="755804"/>
                </a:lnTo>
                <a:lnTo>
                  <a:pt x="44450" y="63500"/>
                </a:lnTo>
                <a:close/>
              </a:path>
              <a:path w="76200" h="756285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756285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065017" y="1983109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5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053126" y="2708100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5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793785" y="1982572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4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781894" y="2707562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4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3523221" y="1976434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4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3511330" y="2701425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4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4252655" y="1970297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4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4240764" y="2695287"/>
            <a:ext cx="738505" cy="3175"/>
          </a:xfrm>
          <a:custGeom>
            <a:avLst/>
            <a:gdLst/>
            <a:ahLst/>
            <a:cxnLst/>
            <a:rect l="l" t="t" r="r" b="b"/>
            <a:pathLst>
              <a:path w="738504" h="3175">
                <a:moveTo>
                  <a:pt x="0" y="2985"/>
                </a:moveTo>
                <a:lnTo>
                  <a:pt x="738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015250" y="1935628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011236" y="2659532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747360" y="1926669"/>
            <a:ext cx="104141" cy="10414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2737372" y="2656226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4202888" y="1926669"/>
            <a:ext cx="104141" cy="10414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4204851" y="2650089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940977" y="1923686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4912577" y="2647106"/>
            <a:ext cx="104142" cy="1041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473498" y="1923686"/>
            <a:ext cx="104141" cy="104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3469645" y="2659381"/>
            <a:ext cx="104141" cy="10414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 txBox="1"/>
          <p:nvPr/>
        </p:nvSpPr>
        <p:spPr>
          <a:xfrm>
            <a:off x="7334437" y="2972308"/>
            <a:ext cx="758825" cy="51054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900"/>
              </a:lnSpc>
              <a:spcBef>
                <a:spcPts val="180"/>
              </a:spcBef>
            </a:pPr>
            <a:r>
              <a:rPr dirty="0" sz="1600" spc="-5">
                <a:solidFill>
                  <a:srgbClr val="FF0000"/>
                </a:solidFill>
                <a:latin typeface="Calibri"/>
                <a:cs typeface="Calibri"/>
              </a:rPr>
              <a:t>Tip</a:t>
            </a:r>
            <a:r>
              <a:rPr dirty="0" sz="1600" spc="-8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600" spc="-5">
                <a:solidFill>
                  <a:srgbClr val="FF0000"/>
                </a:solidFill>
                <a:latin typeface="Calibri"/>
                <a:cs typeface="Calibri"/>
              </a:rPr>
              <a:t>(End)  load,</a:t>
            </a:r>
            <a:r>
              <a:rPr dirty="0" sz="1600" spc="-2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581000" y="1197355"/>
            <a:ext cx="4271645" cy="764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7030A0"/>
                </a:solidFill>
                <a:latin typeface="Calibri"/>
                <a:cs typeface="Calibri"/>
              </a:rPr>
              <a:t>Distributed </a:t>
            </a:r>
            <a:r>
              <a:rPr dirty="0" sz="1800" spc="-5">
                <a:solidFill>
                  <a:srgbClr val="7030A0"/>
                </a:solidFill>
                <a:latin typeface="Calibri"/>
                <a:cs typeface="Calibri"/>
              </a:rPr>
              <a:t>load,</a:t>
            </a:r>
            <a:r>
              <a:rPr dirty="0" sz="1800" spc="20">
                <a:solidFill>
                  <a:srgbClr val="7030A0"/>
                </a:solidFill>
                <a:latin typeface="Calibri"/>
                <a:cs typeface="Calibri"/>
              </a:rPr>
              <a:t> </a:t>
            </a:r>
            <a:r>
              <a:rPr dirty="0" sz="1800" spc="15">
                <a:solidFill>
                  <a:srgbClr val="7030A0"/>
                </a:solidFill>
                <a:latin typeface="Calibri"/>
                <a:cs typeface="Calibri"/>
              </a:rPr>
              <a:t>P’</a:t>
            </a:r>
            <a:endParaRPr sz="1800">
              <a:latin typeface="Calibri"/>
              <a:cs typeface="Calibri"/>
            </a:endParaRPr>
          </a:p>
          <a:p>
            <a:pPr marL="2811780">
              <a:lnSpc>
                <a:spcPct val="100000"/>
              </a:lnSpc>
              <a:spcBef>
                <a:spcPts val="1735"/>
              </a:spcBef>
              <a:tabLst>
                <a:tab pos="3562350" algn="l"/>
                <a:tab pos="3984625" algn="l"/>
              </a:tabLst>
            </a:pPr>
            <a:r>
              <a:rPr dirty="0" u="heavy" sz="16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dirty="0" sz="160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1600" spc="-9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dirty="0" sz="1600" spc="-10">
                <a:solidFill>
                  <a:srgbClr val="FF0000"/>
                </a:solidFill>
                <a:latin typeface="Calibri"/>
                <a:cs typeface="Calibri"/>
              </a:rPr>
              <a:t>/2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2017038" y="1615762"/>
            <a:ext cx="76200" cy="2191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2010818" y="2288738"/>
            <a:ext cx="76200" cy="22049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2779816" y="1616015"/>
            <a:ext cx="76200" cy="21917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2773596" y="2288989"/>
            <a:ext cx="76200" cy="22049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3472153" y="1632742"/>
            <a:ext cx="76200" cy="21917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3465933" y="2305716"/>
            <a:ext cx="76200" cy="22049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4234931" y="1632993"/>
            <a:ext cx="76200" cy="2191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4228711" y="2305969"/>
            <a:ext cx="76200" cy="22049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4952669" y="1649721"/>
            <a:ext cx="76200" cy="21917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4946449" y="2322695"/>
            <a:ext cx="76200" cy="220494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6337513" y="2297417"/>
            <a:ext cx="76200" cy="220494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6343732" y="1624442"/>
            <a:ext cx="76200" cy="21917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6987196" y="1624441"/>
            <a:ext cx="76200" cy="2191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6980976" y="2297417"/>
            <a:ext cx="76200" cy="22049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2020-12-13T21:24:22Z</dcterms:created>
  <dcterms:modified xsi:type="dcterms:W3CDTF">2020-12-13T21:24:22Z</dcterms:modified>
</cp:coreProperties>
</file>