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78" r:id="rId2"/>
    <p:sldId id="665" r:id="rId3"/>
    <p:sldId id="303" r:id="rId4"/>
    <p:sldId id="671" r:id="rId5"/>
    <p:sldId id="677" r:id="rId6"/>
    <p:sldId id="678" r:id="rId7"/>
    <p:sldId id="679" r:id="rId8"/>
    <p:sldId id="693" r:id="rId9"/>
    <p:sldId id="668" r:id="rId10"/>
    <p:sldId id="669" r:id="rId11"/>
    <p:sldId id="670" r:id="rId12"/>
    <p:sldId id="694" r:id="rId13"/>
    <p:sldId id="673" r:id="rId14"/>
    <p:sldId id="674" r:id="rId15"/>
    <p:sldId id="675" r:id="rId16"/>
    <p:sldId id="676" r:id="rId17"/>
    <p:sldId id="680" r:id="rId18"/>
    <p:sldId id="681" r:id="rId19"/>
    <p:sldId id="682" r:id="rId20"/>
    <p:sldId id="683" r:id="rId21"/>
    <p:sldId id="684" r:id="rId22"/>
    <p:sldId id="691" r:id="rId23"/>
    <p:sldId id="692" r:id="rId24"/>
    <p:sldId id="687" r:id="rId25"/>
    <p:sldId id="688" r:id="rId26"/>
    <p:sldId id="689" r:id="rId27"/>
    <p:sldId id="695" r:id="rId28"/>
    <p:sldId id="690" r:id="rId29"/>
    <p:sldId id="685" r:id="rId30"/>
    <p:sldId id="696" r:id="rId31"/>
    <p:sldId id="697" r:id="rId32"/>
    <p:sldId id="699" r:id="rId33"/>
    <p:sldId id="698" r:id="rId34"/>
    <p:sldId id="700" r:id="rId35"/>
    <p:sldId id="659"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91"/>
    <p:restoredTop sz="94694"/>
  </p:normalViewPr>
  <p:slideViewPr>
    <p:cSldViewPr snapToGrid="0" snapToObjects="1">
      <p:cViewPr varScale="1">
        <p:scale>
          <a:sx n="184" d="100"/>
          <a:sy n="184" d="100"/>
        </p:scale>
        <p:origin x="9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EB0A48-DC62-494A-979D-08CD3A48EB70}" type="datetimeFigureOut">
              <a:rPr lang="en-US" smtClean="0"/>
              <a:t>10/11/20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6B870-D0C2-C342-AF1E-CCEBD7478B16}" type="slidenum">
              <a:rPr lang="en-US" smtClean="0"/>
              <a:t>‹#›</a:t>
            </a:fld>
            <a:endParaRPr lang="en-US"/>
          </a:p>
        </p:txBody>
      </p:sp>
    </p:spTree>
    <p:extLst>
      <p:ext uri="{BB962C8B-B14F-4D97-AF65-F5344CB8AC3E}">
        <p14:creationId xmlns:p14="http://schemas.microsoft.com/office/powerpoint/2010/main" val="3304101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EB0A48-DC62-494A-979D-08CD3A48EB70}" type="datetimeFigureOut">
              <a:rPr lang="en-US" smtClean="0"/>
              <a:t>10/11/20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6B870-D0C2-C342-AF1E-CCEBD7478B16}" type="slidenum">
              <a:rPr lang="en-US" smtClean="0"/>
              <a:t>‹#›</a:t>
            </a:fld>
            <a:endParaRPr lang="en-US"/>
          </a:p>
        </p:txBody>
      </p:sp>
    </p:spTree>
    <p:extLst>
      <p:ext uri="{BB962C8B-B14F-4D97-AF65-F5344CB8AC3E}">
        <p14:creationId xmlns:p14="http://schemas.microsoft.com/office/powerpoint/2010/main" val="3018788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EB0A48-DC62-494A-979D-08CD3A48EB70}" type="datetimeFigureOut">
              <a:rPr lang="en-US" smtClean="0"/>
              <a:t>10/11/20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6B870-D0C2-C342-AF1E-CCEBD7478B16}" type="slidenum">
              <a:rPr lang="en-US" smtClean="0"/>
              <a:t>‹#›</a:t>
            </a:fld>
            <a:endParaRPr lang="en-US"/>
          </a:p>
        </p:txBody>
      </p:sp>
    </p:spTree>
    <p:extLst>
      <p:ext uri="{BB962C8B-B14F-4D97-AF65-F5344CB8AC3E}">
        <p14:creationId xmlns:p14="http://schemas.microsoft.com/office/powerpoint/2010/main" val="2303267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EB0A48-DC62-494A-979D-08CD3A48EB70}" type="datetimeFigureOut">
              <a:rPr lang="en-US" smtClean="0"/>
              <a:t>10/11/20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6B870-D0C2-C342-AF1E-CCEBD7478B16}" type="slidenum">
              <a:rPr lang="en-US" smtClean="0"/>
              <a:t>‹#›</a:t>
            </a:fld>
            <a:endParaRPr lang="en-US"/>
          </a:p>
        </p:txBody>
      </p:sp>
    </p:spTree>
    <p:extLst>
      <p:ext uri="{BB962C8B-B14F-4D97-AF65-F5344CB8AC3E}">
        <p14:creationId xmlns:p14="http://schemas.microsoft.com/office/powerpoint/2010/main" val="1322079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EB0A48-DC62-494A-979D-08CD3A48EB70}" type="datetimeFigureOut">
              <a:rPr lang="en-US" smtClean="0"/>
              <a:t>10/11/20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6B870-D0C2-C342-AF1E-CCEBD7478B16}" type="slidenum">
              <a:rPr lang="en-US" smtClean="0"/>
              <a:t>‹#›</a:t>
            </a:fld>
            <a:endParaRPr lang="en-US"/>
          </a:p>
        </p:txBody>
      </p:sp>
    </p:spTree>
    <p:extLst>
      <p:ext uri="{BB962C8B-B14F-4D97-AF65-F5344CB8AC3E}">
        <p14:creationId xmlns:p14="http://schemas.microsoft.com/office/powerpoint/2010/main" val="74743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EB0A48-DC62-494A-979D-08CD3A48EB70}" type="datetimeFigureOut">
              <a:rPr lang="en-US" smtClean="0"/>
              <a:t>10/11/20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6B870-D0C2-C342-AF1E-CCEBD7478B16}" type="slidenum">
              <a:rPr lang="en-US" smtClean="0"/>
              <a:t>‹#›</a:t>
            </a:fld>
            <a:endParaRPr lang="en-US"/>
          </a:p>
        </p:txBody>
      </p:sp>
    </p:spTree>
    <p:extLst>
      <p:ext uri="{BB962C8B-B14F-4D97-AF65-F5344CB8AC3E}">
        <p14:creationId xmlns:p14="http://schemas.microsoft.com/office/powerpoint/2010/main" val="909170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EB0A48-DC62-494A-979D-08CD3A48EB70}" type="datetimeFigureOut">
              <a:rPr lang="en-US" smtClean="0"/>
              <a:t>10/11/20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26B870-D0C2-C342-AF1E-CCEBD7478B16}" type="slidenum">
              <a:rPr lang="en-US" smtClean="0"/>
              <a:t>‹#›</a:t>
            </a:fld>
            <a:endParaRPr lang="en-US"/>
          </a:p>
        </p:txBody>
      </p:sp>
    </p:spTree>
    <p:extLst>
      <p:ext uri="{BB962C8B-B14F-4D97-AF65-F5344CB8AC3E}">
        <p14:creationId xmlns:p14="http://schemas.microsoft.com/office/powerpoint/2010/main" val="2888413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EB0A48-DC62-494A-979D-08CD3A48EB70}" type="datetimeFigureOut">
              <a:rPr lang="en-US" smtClean="0"/>
              <a:t>10/11/20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26B870-D0C2-C342-AF1E-CCEBD7478B16}" type="slidenum">
              <a:rPr lang="en-US" smtClean="0"/>
              <a:t>‹#›</a:t>
            </a:fld>
            <a:endParaRPr lang="en-US"/>
          </a:p>
        </p:txBody>
      </p:sp>
    </p:spTree>
    <p:extLst>
      <p:ext uri="{BB962C8B-B14F-4D97-AF65-F5344CB8AC3E}">
        <p14:creationId xmlns:p14="http://schemas.microsoft.com/office/powerpoint/2010/main" val="221430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EB0A48-DC62-494A-979D-08CD3A48EB70}" type="datetimeFigureOut">
              <a:rPr lang="en-US" smtClean="0"/>
              <a:t>10/11/20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26B870-D0C2-C342-AF1E-CCEBD7478B16}" type="slidenum">
              <a:rPr lang="en-US" smtClean="0"/>
              <a:t>‹#›</a:t>
            </a:fld>
            <a:endParaRPr lang="en-US"/>
          </a:p>
        </p:txBody>
      </p:sp>
    </p:spTree>
    <p:extLst>
      <p:ext uri="{BB962C8B-B14F-4D97-AF65-F5344CB8AC3E}">
        <p14:creationId xmlns:p14="http://schemas.microsoft.com/office/powerpoint/2010/main" val="354355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EB0A48-DC62-494A-979D-08CD3A48EB70}" type="datetimeFigureOut">
              <a:rPr lang="en-US" smtClean="0"/>
              <a:t>10/11/20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6B870-D0C2-C342-AF1E-CCEBD7478B16}" type="slidenum">
              <a:rPr lang="en-US" smtClean="0"/>
              <a:t>‹#›</a:t>
            </a:fld>
            <a:endParaRPr lang="en-US"/>
          </a:p>
        </p:txBody>
      </p:sp>
    </p:spTree>
    <p:extLst>
      <p:ext uri="{BB962C8B-B14F-4D97-AF65-F5344CB8AC3E}">
        <p14:creationId xmlns:p14="http://schemas.microsoft.com/office/powerpoint/2010/main" val="2476930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EB0A48-DC62-494A-979D-08CD3A48EB70}" type="datetimeFigureOut">
              <a:rPr lang="en-US" smtClean="0"/>
              <a:t>10/11/20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6B870-D0C2-C342-AF1E-CCEBD7478B16}" type="slidenum">
              <a:rPr lang="en-US" smtClean="0"/>
              <a:t>‹#›</a:t>
            </a:fld>
            <a:endParaRPr lang="en-US"/>
          </a:p>
        </p:txBody>
      </p:sp>
    </p:spTree>
    <p:extLst>
      <p:ext uri="{BB962C8B-B14F-4D97-AF65-F5344CB8AC3E}">
        <p14:creationId xmlns:p14="http://schemas.microsoft.com/office/powerpoint/2010/main" val="3106738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EB0A48-DC62-494A-979D-08CD3A48EB70}" type="datetimeFigureOut">
              <a:rPr lang="en-US" smtClean="0"/>
              <a:t>10/11/20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6B870-D0C2-C342-AF1E-CCEBD7478B16}" type="slidenum">
              <a:rPr lang="en-US" smtClean="0"/>
              <a:t>‹#›</a:t>
            </a:fld>
            <a:endParaRPr lang="en-US"/>
          </a:p>
        </p:txBody>
      </p:sp>
    </p:spTree>
    <p:extLst>
      <p:ext uri="{BB962C8B-B14F-4D97-AF65-F5344CB8AC3E}">
        <p14:creationId xmlns:p14="http://schemas.microsoft.com/office/powerpoint/2010/main" val="38166767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www.lattogle.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85762E-FD32-4246-8660-1A8DED7744EA}"/>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BAC63CB-32D5-9341-9782-36AFC279F214}"/>
              </a:ext>
            </a:extLst>
          </p:cNvPr>
          <p:cNvSpPr txBox="1"/>
          <p:nvPr/>
        </p:nvSpPr>
        <p:spPr>
          <a:xfrm>
            <a:off x="2747131" y="4862245"/>
            <a:ext cx="437410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3D Lattice Truss Beam Designs           </a:t>
            </a:r>
          </a:p>
        </p:txBody>
      </p:sp>
      <p:grpSp>
        <p:nvGrpSpPr>
          <p:cNvPr id="8" name="Group 7">
            <a:extLst>
              <a:ext uri="{FF2B5EF4-FFF2-40B4-BE49-F238E27FC236}">
                <a16:creationId xmlns:a16="http://schemas.microsoft.com/office/drawing/2014/main" id="{C4A3021A-E9A1-AC4C-A9C0-3ADFE0D3FE41}"/>
              </a:ext>
            </a:extLst>
          </p:cNvPr>
          <p:cNvGrpSpPr/>
          <p:nvPr/>
        </p:nvGrpSpPr>
        <p:grpSpPr>
          <a:xfrm>
            <a:off x="2211392" y="1789904"/>
            <a:ext cx="4969844" cy="1107996"/>
            <a:chOff x="2131418" y="1934112"/>
            <a:chExt cx="4969844" cy="1107996"/>
          </a:xfrm>
        </p:grpSpPr>
        <p:sp>
          <p:nvSpPr>
            <p:cNvPr id="9" name="TextBox 8">
              <a:extLst>
                <a:ext uri="{FF2B5EF4-FFF2-40B4-BE49-F238E27FC236}">
                  <a16:creationId xmlns:a16="http://schemas.microsoft.com/office/drawing/2014/main" id="{1A0F414A-7492-AB45-822F-7DB53A37BB17}"/>
                </a:ext>
              </a:extLst>
            </p:cNvPr>
            <p:cNvSpPr txBox="1"/>
            <p:nvPr/>
          </p:nvSpPr>
          <p:spPr>
            <a:xfrm>
              <a:off x="2131418" y="1934112"/>
              <a:ext cx="4857203"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 </a:t>
              </a:r>
              <a:r>
                <a:rPr lang="en-US" sz="6000" dirty="0">
                  <a:latin typeface="Times New Roman" panose="02020603050405020304" pitchFamily="18" charset="0"/>
                  <a:cs typeface="Times New Roman" panose="02020603050405020304" pitchFamily="18" charset="0"/>
                </a:rPr>
                <a:t>LATTOGLE</a:t>
              </a:r>
              <a:endParaRPr lang="en-US" sz="6600" baseline="30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EE657CC-A02C-E742-B456-6BB65B7388DB}"/>
                </a:ext>
              </a:extLst>
            </p:cNvPr>
            <p:cNvSpPr txBox="1"/>
            <p:nvPr/>
          </p:nvSpPr>
          <p:spPr>
            <a:xfrm>
              <a:off x="6318581" y="2042813"/>
              <a:ext cx="782681"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endParaRPr lang="en-US" sz="3200" dirty="0"/>
            </a:p>
          </p:txBody>
        </p:sp>
      </p:grpSp>
    </p:spTree>
    <p:extLst>
      <p:ext uri="{BB962C8B-B14F-4D97-AF65-F5344CB8AC3E}">
        <p14:creationId xmlns:p14="http://schemas.microsoft.com/office/powerpoint/2010/main" val="1469593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805890"/>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70B462C-241A-994F-84DB-7E466F67D409}"/>
              </a:ext>
            </a:extLst>
          </p:cNvPr>
          <p:cNvPicPr>
            <a:picLocks noChangeAspect="1"/>
          </p:cNvPicPr>
          <p:nvPr/>
        </p:nvPicPr>
        <p:blipFill>
          <a:blip r:embed="rId2"/>
          <a:stretch>
            <a:fillRect/>
          </a:stretch>
        </p:blipFill>
        <p:spPr>
          <a:xfrm>
            <a:off x="703029" y="2126962"/>
            <a:ext cx="8029786" cy="2285015"/>
          </a:xfrm>
          <a:prstGeom prst="rect">
            <a:avLst/>
          </a:prstGeom>
        </p:spPr>
      </p:pic>
      <p:grpSp>
        <p:nvGrpSpPr>
          <p:cNvPr id="12" name="Group 11">
            <a:extLst>
              <a:ext uri="{FF2B5EF4-FFF2-40B4-BE49-F238E27FC236}">
                <a16:creationId xmlns:a16="http://schemas.microsoft.com/office/drawing/2014/main" id="{BAE54AD4-FC02-ED40-8FF2-C69D2DD6F0E6}"/>
              </a:ext>
            </a:extLst>
          </p:cNvPr>
          <p:cNvGrpSpPr/>
          <p:nvPr/>
        </p:nvGrpSpPr>
        <p:grpSpPr>
          <a:xfrm>
            <a:off x="1065011" y="2402776"/>
            <a:ext cx="72333" cy="315212"/>
            <a:chOff x="1595669" y="1324328"/>
            <a:chExt cx="72333" cy="315212"/>
          </a:xfrm>
        </p:grpSpPr>
        <p:cxnSp>
          <p:nvCxnSpPr>
            <p:cNvPr id="13" name="Straight Connector 12">
              <a:extLst>
                <a:ext uri="{FF2B5EF4-FFF2-40B4-BE49-F238E27FC236}">
                  <a16:creationId xmlns:a16="http://schemas.microsoft.com/office/drawing/2014/main" id="{AD8DA24E-7D55-FC46-8856-3FF5C51F10FC}"/>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7269379-0EC6-644C-8082-A934C5F49095}"/>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3F8D499-25D3-3F46-999E-D86DC5C4DD9F}"/>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73FAB44-D128-5649-B53A-57D8FED42816}"/>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0881876-A4A7-9D49-913D-195F6F2DEC6F}"/>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895258DB-BC80-DC4E-8D7D-9A6640343D09}"/>
              </a:ext>
            </a:extLst>
          </p:cNvPr>
          <p:cNvGrpSpPr/>
          <p:nvPr/>
        </p:nvGrpSpPr>
        <p:grpSpPr>
          <a:xfrm>
            <a:off x="1052091" y="3760366"/>
            <a:ext cx="72333" cy="315212"/>
            <a:chOff x="1595669" y="1324328"/>
            <a:chExt cx="72333" cy="315212"/>
          </a:xfrm>
        </p:grpSpPr>
        <p:cxnSp>
          <p:nvCxnSpPr>
            <p:cNvPr id="25" name="Straight Connector 24">
              <a:extLst>
                <a:ext uri="{FF2B5EF4-FFF2-40B4-BE49-F238E27FC236}">
                  <a16:creationId xmlns:a16="http://schemas.microsoft.com/office/drawing/2014/main" id="{FCF5A197-8949-6440-B7ED-2EC2F0FC97F6}"/>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A107105-FDCB-934E-88D6-6AEE76534345}"/>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BD996A2-764A-E24C-9CFC-B21DFB86C704}"/>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2D8DA92-54FE-1C4D-B435-82E002B2BFBD}"/>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713E721-4FDE-1A45-9FD9-B58B6507FEC3}"/>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D96F8014-C544-6944-8FD2-D2735F4BC23E}"/>
              </a:ext>
            </a:extLst>
          </p:cNvPr>
          <p:cNvSpPr txBox="1"/>
          <p:nvPr/>
        </p:nvSpPr>
        <p:spPr>
          <a:xfrm>
            <a:off x="2090415" y="292519"/>
            <a:ext cx="5023116"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3D Lattice Truss Beams - Design #2            </a:t>
            </a:r>
          </a:p>
        </p:txBody>
      </p:sp>
      <p:sp>
        <p:nvSpPr>
          <p:cNvPr id="19" name="TextBox 18">
            <a:extLst>
              <a:ext uri="{FF2B5EF4-FFF2-40B4-BE49-F238E27FC236}">
                <a16:creationId xmlns:a16="http://schemas.microsoft.com/office/drawing/2014/main" id="{138CF388-5217-CD4B-8708-D57EC31FC6D1}"/>
              </a:ext>
            </a:extLst>
          </p:cNvPr>
          <p:cNvSpPr txBox="1"/>
          <p:nvPr/>
        </p:nvSpPr>
        <p:spPr>
          <a:xfrm>
            <a:off x="3480471" y="5764189"/>
            <a:ext cx="262063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Side and Top View   </a:t>
            </a:r>
          </a:p>
        </p:txBody>
      </p:sp>
      <p:grpSp>
        <p:nvGrpSpPr>
          <p:cNvPr id="23" name="Group 22">
            <a:extLst>
              <a:ext uri="{FF2B5EF4-FFF2-40B4-BE49-F238E27FC236}">
                <a16:creationId xmlns:a16="http://schemas.microsoft.com/office/drawing/2014/main" id="{7DA343BA-A94B-B443-9D3A-D1698FB32C9A}"/>
              </a:ext>
            </a:extLst>
          </p:cNvPr>
          <p:cNvGrpSpPr/>
          <p:nvPr/>
        </p:nvGrpSpPr>
        <p:grpSpPr>
          <a:xfrm>
            <a:off x="386045" y="6062143"/>
            <a:ext cx="1678033" cy="481586"/>
            <a:chOff x="1032936" y="5890542"/>
            <a:chExt cx="1678033" cy="481586"/>
          </a:xfrm>
        </p:grpSpPr>
        <p:sp>
          <p:nvSpPr>
            <p:cNvPr id="30" name="TextBox 29">
              <a:extLst>
                <a:ext uri="{FF2B5EF4-FFF2-40B4-BE49-F238E27FC236}">
                  <a16:creationId xmlns:a16="http://schemas.microsoft.com/office/drawing/2014/main" id="{DE2BC0D5-2A58-A94E-88CA-4779C74D3169}"/>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31" name="TextBox 30">
              <a:extLst>
                <a:ext uri="{FF2B5EF4-FFF2-40B4-BE49-F238E27FC236}">
                  <a16:creationId xmlns:a16="http://schemas.microsoft.com/office/drawing/2014/main" id="{0A410554-57E3-E042-9253-9D66FEC2E774}"/>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204256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79901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81B52EF-2E8A-E640-9E58-A6764E38AC6A}"/>
              </a:ext>
            </a:extLst>
          </p:cNvPr>
          <p:cNvPicPr>
            <a:picLocks noChangeAspect="1"/>
          </p:cNvPicPr>
          <p:nvPr/>
        </p:nvPicPr>
        <p:blipFill>
          <a:blip r:embed="rId2"/>
          <a:stretch>
            <a:fillRect/>
          </a:stretch>
        </p:blipFill>
        <p:spPr>
          <a:xfrm>
            <a:off x="2295939" y="1415496"/>
            <a:ext cx="4572000" cy="4305300"/>
          </a:xfrm>
          <a:prstGeom prst="rect">
            <a:avLst/>
          </a:prstGeom>
        </p:spPr>
      </p:pic>
      <p:sp>
        <p:nvSpPr>
          <p:cNvPr id="6" name="TextBox 5">
            <a:extLst>
              <a:ext uri="{FF2B5EF4-FFF2-40B4-BE49-F238E27FC236}">
                <a16:creationId xmlns:a16="http://schemas.microsoft.com/office/drawing/2014/main" id="{52BF9ECD-59BE-FD46-9240-14BB8A70AF2B}"/>
              </a:ext>
            </a:extLst>
          </p:cNvPr>
          <p:cNvSpPr txBox="1"/>
          <p:nvPr/>
        </p:nvSpPr>
        <p:spPr>
          <a:xfrm>
            <a:off x="2090415" y="299394"/>
            <a:ext cx="5023116"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3D Lattice Truss Beams - Design #2            </a:t>
            </a:r>
          </a:p>
        </p:txBody>
      </p:sp>
      <p:sp>
        <p:nvSpPr>
          <p:cNvPr id="7" name="TextBox 6">
            <a:extLst>
              <a:ext uri="{FF2B5EF4-FFF2-40B4-BE49-F238E27FC236}">
                <a16:creationId xmlns:a16="http://schemas.microsoft.com/office/drawing/2014/main" id="{F2E04DFE-BA15-6E4C-B3EC-F9E8E239B9E0}"/>
              </a:ext>
            </a:extLst>
          </p:cNvPr>
          <p:cNvSpPr txBox="1"/>
          <p:nvPr/>
        </p:nvSpPr>
        <p:spPr>
          <a:xfrm>
            <a:off x="3710812" y="5964665"/>
            <a:ext cx="160310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Front view  </a:t>
            </a:r>
          </a:p>
        </p:txBody>
      </p:sp>
      <p:grpSp>
        <p:nvGrpSpPr>
          <p:cNvPr id="11" name="Group 10">
            <a:extLst>
              <a:ext uri="{FF2B5EF4-FFF2-40B4-BE49-F238E27FC236}">
                <a16:creationId xmlns:a16="http://schemas.microsoft.com/office/drawing/2014/main" id="{52BC3DD5-9AE3-5341-A9FE-4511433156A6}"/>
              </a:ext>
            </a:extLst>
          </p:cNvPr>
          <p:cNvGrpSpPr/>
          <p:nvPr/>
        </p:nvGrpSpPr>
        <p:grpSpPr>
          <a:xfrm>
            <a:off x="392972" y="6062143"/>
            <a:ext cx="1678033" cy="481586"/>
            <a:chOff x="1032936" y="5890542"/>
            <a:chExt cx="1678033" cy="481586"/>
          </a:xfrm>
        </p:grpSpPr>
        <p:sp>
          <p:nvSpPr>
            <p:cNvPr id="12" name="TextBox 11">
              <a:extLst>
                <a:ext uri="{FF2B5EF4-FFF2-40B4-BE49-F238E27FC236}">
                  <a16:creationId xmlns:a16="http://schemas.microsoft.com/office/drawing/2014/main" id="{69285100-FB45-CD4B-A640-9B48C969C89D}"/>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13" name="TextBox 12">
              <a:extLst>
                <a:ext uri="{FF2B5EF4-FFF2-40B4-BE49-F238E27FC236}">
                  <a16:creationId xmlns:a16="http://schemas.microsoft.com/office/drawing/2014/main" id="{67ADB1CC-EBA9-9D49-B29F-89A350F6CB12}"/>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3580496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B82DE30-CC3D-B040-9FAE-DF0F7391E7C5}"/>
              </a:ext>
            </a:extLst>
          </p:cNvPr>
          <p:cNvSpPr txBox="1"/>
          <p:nvPr/>
        </p:nvSpPr>
        <p:spPr>
          <a:xfrm>
            <a:off x="3299303" y="2850937"/>
            <a:ext cx="272415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Design # 3  </a:t>
            </a:r>
          </a:p>
        </p:txBody>
      </p:sp>
    </p:spTree>
    <p:extLst>
      <p:ext uri="{BB962C8B-B14F-4D97-AF65-F5344CB8AC3E}">
        <p14:creationId xmlns:p14="http://schemas.microsoft.com/office/powerpoint/2010/main" val="2713765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79901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4C077F1-EBB1-FA40-AFF7-8A1BC6C97980}"/>
              </a:ext>
            </a:extLst>
          </p:cNvPr>
          <p:cNvPicPr>
            <a:picLocks noChangeAspect="1"/>
          </p:cNvPicPr>
          <p:nvPr/>
        </p:nvPicPr>
        <p:blipFill>
          <a:blip r:embed="rId2"/>
          <a:stretch>
            <a:fillRect/>
          </a:stretch>
        </p:blipFill>
        <p:spPr>
          <a:xfrm>
            <a:off x="583486" y="1526726"/>
            <a:ext cx="7822096" cy="4138780"/>
          </a:xfrm>
          <a:prstGeom prst="rect">
            <a:avLst/>
          </a:prstGeom>
        </p:spPr>
      </p:pic>
      <p:grpSp>
        <p:nvGrpSpPr>
          <p:cNvPr id="6" name="Group 5">
            <a:extLst>
              <a:ext uri="{FF2B5EF4-FFF2-40B4-BE49-F238E27FC236}">
                <a16:creationId xmlns:a16="http://schemas.microsoft.com/office/drawing/2014/main" id="{1C8929A6-4A85-7C46-B984-B9CD8A09A537}"/>
              </a:ext>
            </a:extLst>
          </p:cNvPr>
          <p:cNvGrpSpPr/>
          <p:nvPr/>
        </p:nvGrpSpPr>
        <p:grpSpPr>
          <a:xfrm>
            <a:off x="1387281" y="1642754"/>
            <a:ext cx="72333" cy="315212"/>
            <a:chOff x="1595669" y="1324328"/>
            <a:chExt cx="72333" cy="315212"/>
          </a:xfrm>
        </p:grpSpPr>
        <p:cxnSp>
          <p:nvCxnSpPr>
            <p:cNvPr id="7" name="Straight Connector 6">
              <a:extLst>
                <a:ext uri="{FF2B5EF4-FFF2-40B4-BE49-F238E27FC236}">
                  <a16:creationId xmlns:a16="http://schemas.microsoft.com/office/drawing/2014/main" id="{C86F0FE2-81E3-884F-9018-76674DE1B9E2}"/>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884678F-A356-7345-BF21-868BCBF6A002}"/>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6639ADC-73A0-9246-A3E3-87F6E257AB42}"/>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63C323F-270B-454A-9D56-0815686B4574}"/>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002FE1A-723A-DC4D-ADA2-A7AEC1C4D256}"/>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76A8024-C21F-1244-9ECA-05DE33094C23}"/>
              </a:ext>
            </a:extLst>
          </p:cNvPr>
          <p:cNvGrpSpPr/>
          <p:nvPr/>
        </p:nvGrpSpPr>
        <p:grpSpPr>
          <a:xfrm>
            <a:off x="821589" y="2904537"/>
            <a:ext cx="72333" cy="315212"/>
            <a:chOff x="1595669" y="1324328"/>
            <a:chExt cx="72333" cy="315212"/>
          </a:xfrm>
        </p:grpSpPr>
        <p:cxnSp>
          <p:nvCxnSpPr>
            <p:cNvPr id="13" name="Straight Connector 12">
              <a:extLst>
                <a:ext uri="{FF2B5EF4-FFF2-40B4-BE49-F238E27FC236}">
                  <a16:creationId xmlns:a16="http://schemas.microsoft.com/office/drawing/2014/main" id="{57C506B5-76DC-6C48-86D0-F95C7ECE69D0}"/>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6ACAF3-ECAE-9444-AD92-BB918DE57A9F}"/>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98BFDB-10A5-8141-9C1B-13DDD72C733D}"/>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A019F76-86F2-F44C-B5BA-387AD2BB9F34}"/>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A6F2D03-7037-BD48-840E-96477EDE045E}"/>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195037C8-3400-F14D-A3C9-E94C22D01652}"/>
              </a:ext>
            </a:extLst>
          </p:cNvPr>
          <p:cNvGrpSpPr/>
          <p:nvPr/>
        </p:nvGrpSpPr>
        <p:grpSpPr>
          <a:xfrm>
            <a:off x="1940050" y="2274353"/>
            <a:ext cx="72333" cy="315212"/>
            <a:chOff x="1595669" y="1324328"/>
            <a:chExt cx="72333" cy="315212"/>
          </a:xfrm>
        </p:grpSpPr>
        <p:cxnSp>
          <p:nvCxnSpPr>
            <p:cNvPr id="19" name="Straight Connector 18">
              <a:extLst>
                <a:ext uri="{FF2B5EF4-FFF2-40B4-BE49-F238E27FC236}">
                  <a16:creationId xmlns:a16="http://schemas.microsoft.com/office/drawing/2014/main" id="{1862C18A-0A04-E941-B410-E7CEB6ADC013}"/>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184E03-7348-6941-A165-E4AD2A44A602}"/>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35C10F-AAF8-AE41-8A75-2D2BCDE882AB}"/>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86B3A13-D38E-0248-8CE5-4C1216C4E314}"/>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21CC5E8-22BB-ED46-B88A-DF7485190970}"/>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C9376855-249D-304B-84A8-7775490A453B}"/>
              </a:ext>
            </a:extLst>
          </p:cNvPr>
          <p:cNvGrpSpPr/>
          <p:nvPr/>
        </p:nvGrpSpPr>
        <p:grpSpPr>
          <a:xfrm>
            <a:off x="1394725" y="3510976"/>
            <a:ext cx="72333" cy="315212"/>
            <a:chOff x="1595669" y="1324328"/>
            <a:chExt cx="72333" cy="315212"/>
          </a:xfrm>
        </p:grpSpPr>
        <p:cxnSp>
          <p:nvCxnSpPr>
            <p:cNvPr id="25" name="Straight Connector 24">
              <a:extLst>
                <a:ext uri="{FF2B5EF4-FFF2-40B4-BE49-F238E27FC236}">
                  <a16:creationId xmlns:a16="http://schemas.microsoft.com/office/drawing/2014/main" id="{23373ECD-2C79-D648-B0AC-C2119C2C9CD7}"/>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4B9625E-6175-7A4A-AA78-2CF58837BBC5}"/>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B61AF5-FCFF-174A-8DCE-9CE6129228FC}"/>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2C411E5-4F0A-6843-A681-040EF5120FBF}"/>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751B6DD-A63F-604B-8001-97ADAE069A24}"/>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318ED835-BDA1-FA45-A112-019F4425DDB2}"/>
              </a:ext>
            </a:extLst>
          </p:cNvPr>
          <p:cNvSpPr txBox="1"/>
          <p:nvPr/>
        </p:nvSpPr>
        <p:spPr>
          <a:xfrm>
            <a:off x="2090415" y="289455"/>
            <a:ext cx="5023116"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3D Lattice Truss Beams - Design #3            </a:t>
            </a:r>
          </a:p>
        </p:txBody>
      </p:sp>
      <p:sp>
        <p:nvSpPr>
          <p:cNvPr id="31" name="TextBox 30">
            <a:extLst>
              <a:ext uri="{FF2B5EF4-FFF2-40B4-BE49-F238E27FC236}">
                <a16:creationId xmlns:a16="http://schemas.microsoft.com/office/drawing/2014/main" id="{417362CD-EA8D-C54B-AF40-3A7FB6E244E1}"/>
              </a:ext>
            </a:extLst>
          </p:cNvPr>
          <p:cNvSpPr txBox="1"/>
          <p:nvPr/>
        </p:nvSpPr>
        <p:spPr>
          <a:xfrm>
            <a:off x="3525790" y="5659666"/>
            <a:ext cx="2723756" cy="707886"/>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Perspective view </a:t>
            </a:r>
            <a:r>
              <a:rPr lang="en-US" sz="4000" dirty="0">
                <a:latin typeface="Times New Roman" panose="02020603050405020304" pitchFamily="18" charset="0"/>
                <a:cs typeface="Times New Roman" panose="02020603050405020304" pitchFamily="18" charset="0"/>
              </a:rPr>
              <a:t>   </a:t>
            </a:r>
          </a:p>
        </p:txBody>
      </p:sp>
      <p:grpSp>
        <p:nvGrpSpPr>
          <p:cNvPr id="35" name="Group 34">
            <a:extLst>
              <a:ext uri="{FF2B5EF4-FFF2-40B4-BE49-F238E27FC236}">
                <a16:creationId xmlns:a16="http://schemas.microsoft.com/office/drawing/2014/main" id="{478A190A-00DF-1B44-8A3F-A687CAD6C6F2}"/>
              </a:ext>
            </a:extLst>
          </p:cNvPr>
          <p:cNvGrpSpPr/>
          <p:nvPr/>
        </p:nvGrpSpPr>
        <p:grpSpPr>
          <a:xfrm>
            <a:off x="379118" y="6062143"/>
            <a:ext cx="1678033" cy="481586"/>
            <a:chOff x="1032936" y="5890542"/>
            <a:chExt cx="1678033" cy="481586"/>
          </a:xfrm>
        </p:grpSpPr>
        <p:sp>
          <p:nvSpPr>
            <p:cNvPr id="36" name="TextBox 35">
              <a:extLst>
                <a:ext uri="{FF2B5EF4-FFF2-40B4-BE49-F238E27FC236}">
                  <a16:creationId xmlns:a16="http://schemas.microsoft.com/office/drawing/2014/main" id="{5619F1D7-A8AD-C84A-A3AD-F1A1C500B405}"/>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37" name="TextBox 36">
              <a:extLst>
                <a:ext uri="{FF2B5EF4-FFF2-40B4-BE49-F238E27FC236}">
                  <a16:creationId xmlns:a16="http://schemas.microsoft.com/office/drawing/2014/main" id="{2AD69E31-1624-3447-8F59-E9F44D05C06C}"/>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2291639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764639"/>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9C11CC0-35C2-CB44-AA88-65681C420D77}"/>
              </a:ext>
            </a:extLst>
          </p:cNvPr>
          <p:cNvPicPr>
            <a:picLocks noChangeAspect="1"/>
          </p:cNvPicPr>
          <p:nvPr/>
        </p:nvPicPr>
        <p:blipFill>
          <a:blip r:embed="rId2"/>
          <a:stretch>
            <a:fillRect/>
          </a:stretch>
        </p:blipFill>
        <p:spPr>
          <a:xfrm>
            <a:off x="992343" y="2031925"/>
            <a:ext cx="7573616" cy="2794150"/>
          </a:xfrm>
          <a:prstGeom prst="rect">
            <a:avLst/>
          </a:prstGeom>
        </p:spPr>
      </p:pic>
      <p:grpSp>
        <p:nvGrpSpPr>
          <p:cNvPr id="12" name="Group 11">
            <a:extLst>
              <a:ext uri="{FF2B5EF4-FFF2-40B4-BE49-F238E27FC236}">
                <a16:creationId xmlns:a16="http://schemas.microsoft.com/office/drawing/2014/main" id="{72D0C8C4-2B44-134A-8363-6002ABC830C2}"/>
              </a:ext>
            </a:extLst>
          </p:cNvPr>
          <p:cNvGrpSpPr/>
          <p:nvPr/>
        </p:nvGrpSpPr>
        <p:grpSpPr>
          <a:xfrm>
            <a:off x="1353701" y="2309028"/>
            <a:ext cx="72333" cy="315212"/>
            <a:chOff x="1595669" y="1324328"/>
            <a:chExt cx="72333" cy="315212"/>
          </a:xfrm>
        </p:grpSpPr>
        <p:cxnSp>
          <p:nvCxnSpPr>
            <p:cNvPr id="13" name="Straight Connector 12">
              <a:extLst>
                <a:ext uri="{FF2B5EF4-FFF2-40B4-BE49-F238E27FC236}">
                  <a16:creationId xmlns:a16="http://schemas.microsoft.com/office/drawing/2014/main" id="{1358FCEC-C61B-D44B-82CE-E6CB9655677E}"/>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F07283F-61DE-614F-94B5-5C33E01CEE8D}"/>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53A16C-0A21-8F44-8C17-1A5E3B4C5EDF}"/>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2756C3D-652E-864C-AF25-874D09ACDCEF}"/>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513AC51-1E9A-F647-B6C5-D66983B0049C}"/>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2C46BFE2-58C3-F047-9631-646D099CBFBB}"/>
              </a:ext>
            </a:extLst>
          </p:cNvPr>
          <p:cNvGrpSpPr/>
          <p:nvPr/>
        </p:nvGrpSpPr>
        <p:grpSpPr>
          <a:xfrm>
            <a:off x="1347656" y="4166229"/>
            <a:ext cx="72333" cy="315212"/>
            <a:chOff x="1595669" y="1324328"/>
            <a:chExt cx="72333" cy="315212"/>
          </a:xfrm>
        </p:grpSpPr>
        <p:cxnSp>
          <p:nvCxnSpPr>
            <p:cNvPr id="25" name="Straight Connector 24">
              <a:extLst>
                <a:ext uri="{FF2B5EF4-FFF2-40B4-BE49-F238E27FC236}">
                  <a16:creationId xmlns:a16="http://schemas.microsoft.com/office/drawing/2014/main" id="{5CD30C55-803F-5F4B-9BCF-DEEC17CB9D1B}"/>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19534F9-53E2-0240-BFA2-E65662584A01}"/>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A1D3A1E-B23A-F940-9822-CCE6719D36DC}"/>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1BBC319-00ED-6045-AC1C-D45879331C90}"/>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405F76A-C4EB-A149-AC7C-959C8B68E22D}"/>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0DE07128-B8F3-1946-8FA0-2B413BC87FCC}"/>
              </a:ext>
            </a:extLst>
          </p:cNvPr>
          <p:cNvSpPr txBox="1"/>
          <p:nvPr/>
        </p:nvSpPr>
        <p:spPr>
          <a:xfrm>
            <a:off x="2090415" y="282580"/>
            <a:ext cx="5023116"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3D Lattice Truss Beams - Design #3            </a:t>
            </a:r>
          </a:p>
        </p:txBody>
      </p:sp>
      <p:grpSp>
        <p:nvGrpSpPr>
          <p:cNvPr id="31" name="Group 30">
            <a:extLst>
              <a:ext uri="{FF2B5EF4-FFF2-40B4-BE49-F238E27FC236}">
                <a16:creationId xmlns:a16="http://schemas.microsoft.com/office/drawing/2014/main" id="{1CD040E7-CA52-D04A-8C75-C13B42071A14}"/>
              </a:ext>
            </a:extLst>
          </p:cNvPr>
          <p:cNvGrpSpPr/>
          <p:nvPr/>
        </p:nvGrpSpPr>
        <p:grpSpPr>
          <a:xfrm>
            <a:off x="1348801" y="3239223"/>
            <a:ext cx="72333" cy="315212"/>
            <a:chOff x="1595669" y="1324328"/>
            <a:chExt cx="72333" cy="315212"/>
          </a:xfrm>
        </p:grpSpPr>
        <p:cxnSp>
          <p:nvCxnSpPr>
            <p:cNvPr id="32" name="Straight Connector 31">
              <a:extLst>
                <a:ext uri="{FF2B5EF4-FFF2-40B4-BE49-F238E27FC236}">
                  <a16:creationId xmlns:a16="http://schemas.microsoft.com/office/drawing/2014/main" id="{81397974-D788-604A-94F3-CEFBADCB31DE}"/>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574F366-9091-5843-93BA-690415756D5D}"/>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0E96B0E-BDE3-0E4C-AFD5-4EECD806E5AD}"/>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7571D18-8509-E44E-9E36-748706322534}"/>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23831DC-733E-CF47-8FC0-65CF82560CC2}"/>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5640A582-1C75-EC41-A573-327379EC5A6C}"/>
              </a:ext>
            </a:extLst>
          </p:cNvPr>
          <p:cNvSpPr txBox="1"/>
          <p:nvPr/>
        </p:nvSpPr>
        <p:spPr>
          <a:xfrm>
            <a:off x="3480471" y="5916589"/>
            <a:ext cx="262063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Side and Top View   </a:t>
            </a:r>
          </a:p>
        </p:txBody>
      </p:sp>
      <p:grpSp>
        <p:nvGrpSpPr>
          <p:cNvPr id="41" name="Group 40">
            <a:extLst>
              <a:ext uri="{FF2B5EF4-FFF2-40B4-BE49-F238E27FC236}">
                <a16:creationId xmlns:a16="http://schemas.microsoft.com/office/drawing/2014/main" id="{71DC367A-D219-9D44-B1DE-00B40F2B10C6}"/>
              </a:ext>
            </a:extLst>
          </p:cNvPr>
          <p:cNvGrpSpPr/>
          <p:nvPr/>
        </p:nvGrpSpPr>
        <p:grpSpPr>
          <a:xfrm>
            <a:off x="372191" y="6062143"/>
            <a:ext cx="1678033" cy="481586"/>
            <a:chOff x="1032936" y="5890542"/>
            <a:chExt cx="1678033" cy="481586"/>
          </a:xfrm>
        </p:grpSpPr>
        <p:sp>
          <p:nvSpPr>
            <p:cNvPr id="42" name="TextBox 41">
              <a:extLst>
                <a:ext uri="{FF2B5EF4-FFF2-40B4-BE49-F238E27FC236}">
                  <a16:creationId xmlns:a16="http://schemas.microsoft.com/office/drawing/2014/main" id="{3EBBCE7A-8B07-3841-B9F2-49686C8CC22F}"/>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43" name="TextBox 42">
              <a:extLst>
                <a:ext uri="{FF2B5EF4-FFF2-40B4-BE49-F238E27FC236}">
                  <a16:creationId xmlns:a16="http://schemas.microsoft.com/office/drawing/2014/main" id="{4F89C309-805B-EE49-A8B6-7D9B5F26E1BB}"/>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1141581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85401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6B5A96B-5374-B840-812D-625D6793FAC7}"/>
              </a:ext>
            </a:extLst>
          </p:cNvPr>
          <p:cNvPicPr>
            <a:picLocks noChangeAspect="1"/>
          </p:cNvPicPr>
          <p:nvPr/>
        </p:nvPicPr>
        <p:blipFill>
          <a:blip r:embed="rId2"/>
          <a:stretch>
            <a:fillRect/>
          </a:stretch>
        </p:blipFill>
        <p:spPr>
          <a:xfrm>
            <a:off x="2514601" y="1592189"/>
            <a:ext cx="4888672" cy="4283888"/>
          </a:xfrm>
          <a:prstGeom prst="rect">
            <a:avLst/>
          </a:prstGeom>
        </p:spPr>
      </p:pic>
      <p:sp>
        <p:nvSpPr>
          <p:cNvPr id="6" name="TextBox 5">
            <a:extLst>
              <a:ext uri="{FF2B5EF4-FFF2-40B4-BE49-F238E27FC236}">
                <a16:creationId xmlns:a16="http://schemas.microsoft.com/office/drawing/2014/main" id="{22BCA949-5575-5044-8EDB-5AD8158DC3AA}"/>
              </a:ext>
            </a:extLst>
          </p:cNvPr>
          <p:cNvSpPr txBox="1"/>
          <p:nvPr/>
        </p:nvSpPr>
        <p:spPr>
          <a:xfrm>
            <a:off x="2090415" y="329958"/>
            <a:ext cx="5023116"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3D Lattice Truss Beams - Design #3            </a:t>
            </a:r>
          </a:p>
        </p:txBody>
      </p:sp>
      <p:sp>
        <p:nvSpPr>
          <p:cNvPr id="7" name="TextBox 6">
            <a:extLst>
              <a:ext uri="{FF2B5EF4-FFF2-40B4-BE49-F238E27FC236}">
                <a16:creationId xmlns:a16="http://schemas.microsoft.com/office/drawing/2014/main" id="{7C913D72-7F72-7F4F-A17B-1497D8A54C3E}"/>
              </a:ext>
            </a:extLst>
          </p:cNvPr>
          <p:cNvSpPr txBox="1"/>
          <p:nvPr/>
        </p:nvSpPr>
        <p:spPr>
          <a:xfrm>
            <a:off x="3979753" y="5919840"/>
            <a:ext cx="160310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Front view  </a:t>
            </a:r>
          </a:p>
        </p:txBody>
      </p:sp>
      <p:grpSp>
        <p:nvGrpSpPr>
          <p:cNvPr id="11" name="Group 10">
            <a:extLst>
              <a:ext uri="{FF2B5EF4-FFF2-40B4-BE49-F238E27FC236}">
                <a16:creationId xmlns:a16="http://schemas.microsoft.com/office/drawing/2014/main" id="{F762D785-E8B3-CD4E-BECD-B873A53998D6}"/>
              </a:ext>
            </a:extLst>
          </p:cNvPr>
          <p:cNvGrpSpPr/>
          <p:nvPr/>
        </p:nvGrpSpPr>
        <p:grpSpPr>
          <a:xfrm>
            <a:off x="372191" y="6069070"/>
            <a:ext cx="1678033" cy="481586"/>
            <a:chOff x="1032936" y="5890542"/>
            <a:chExt cx="1678033" cy="481586"/>
          </a:xfrm>
        </p:grpSpPr>
        <p:sp>
          <p:nvSpPr>
            <p:cNvPr id="12" name="TextBox 11">
              <a:extLst>
                <a:ext uri="{FF2B5EF4-FFF2-40B4-BE49-F238E27FC236}">
                  <a16:creationId xmlns:a16="http://schemas.microsoft.com/office/drawing/2014/main" id="{1891F589-3C50-9546-922D-7772DB71EEA8}"/>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13" name="TextBox 12">
              <a:extLst>
                <a:ext uri="{FF2B5EF4-FFF2-40B4-BE49-F238E27FC236}">
                  <a16:creationId xmlns:a16="http://schemas.microsoft.com/office/drawing/2014/main" id="{4B1405D8-AE89-F843-A40F-FB86ADCB6E64}"/>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126260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6EEBF70-A8ED-C348-B16B-F47D69F0AA06}"/>
              </a:ext>
            </a:extLst>
          </p:cNvPr>
          <p:cNvSpPr txBox="1"/>
          <p:nvPr/>
        </p:nvSpPr>
        <p:spPr>
          <a:xfrm>
            <a:off x="3299303" y="2850937"/>
            <a:ext cx="272415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Design # 4   </a:t>
            </a:r>
          </a:p>
        </p:txBody>
      </p:sp>
    </p:spTree>
    <p:extLst>
      <p:ext uri="{BB962C8B-B14F-4D97-AF65-F5344CB8AC3E}">
        <p14:creationId xmlns:p14="http://schemas.microsoft.com/office/powerpoint/2010/main" val="978956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85401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41659C1-5E26-F44A-98F9-1D79F1AC4D59}"/>
              </a:ext>
            </a:extLst>
          </p:cNvPr>
          <p:cNvPicPr>
            <a:picLocks noChangeAspect="1"/>
          </p:cNvPicPr>
          <p:nvPr/>
        </p:nvPicPr>
        <p:blipFill>
          <a:blip r:embed="rId2"/>
          <a:stretch>
            <a:fillRect/>
          </a:stretch>
        </p:blipFill>
        <p:spPr>
          <a:xfrm>
            <a:off x="1227803" y="1566433"/>
            <a:ext cx="6688394" cy="4094798"/>
          </a:xfrm>
          <a:prstGeom prst="rect">
            <a:avLst/>
          </a:prstGeom>
        </p:spPr>
      </p:pic>
      <p:grpSp>
        <p:nvGrpSpPr>
          <p:cNvPr id="6" name="Group 5">
            <a:extLst>
              <a:ext uri="{FF2B5EF4-FFF2-40B4-BE49-F238E27FC236}">
                <a16:creationId xmlns:a16="http://schemas.microsoft.com/office/drawing/2014/main" id="{DEDA4CEB-7C6F-7B49-BE84-3447B83306EE}"/>
              </a:ext>
            </a:extLst>
          </p:cNvPr>
          <p:cNvGrpSpPr/>
          <p:nvPr/>
        </p:nvGrpSpPr>
        <p:grpSpPr>
          <a:xfrm>
            <a:off x="2544817" y="2300588"/>
            <a:ext cx="72333" cy="315212"/>
            <a:chOff x="1595669" y="1324328"/>
            <a:chExt cx="72333" cy="315212"/>
          </a:xfrm>
        </p:grpSpPr>
        <p:cxnSp>
          <p:nvCxnSpPr>
            <p:cNvPr id="7" name="Straight Connector 6">
              <a:extLst>
                <a:ext uri="{FF2B5EF4-FFF2-40B4-BE49-F238E27FC236}">
                  <a16:creationId xmlns:a16="http://schemas.microsoft.com/office/drawing/2014/main" id="{E04DB67F-2CD1-B94F-8AC6-BCE90419A1CF}"/>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BAD0862-2622-4044-BC6E-31BE048E2BD4}"/>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6574A28-65E9-384D-A254-253B2F2883F1}"/>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EF4ADEA-9CCF-1E4E-AECE-685197C47E68}"/>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6B14296-EEC5-A247-8E45-8A13A679F14B}"/>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87D9F05F-F89E-9C4F-AACE-D6371F837AD0}"/>
              </a:ext>
            </a:extLst>
          </p:cNvPr>
          <p:cNvGrpSpPr/>
          <p:nvPr/>
        </p:nvGrpSpPr>
        <p:grpSpPr>
          <a:xfrm>
            <a:off x="1918213" y="1624812"/>
            <a:ext cx="72333" cy="315212"/>
            <a:chOff x="1595669" y="1324328"/>
            <a:chExt cx="72333" cy="315212"/>
          </a:xfrm>
        </p:grpSpPr>
        <p:cxnSp>
          <p:nvCxnSpPr>
            <p:cNvPr id="13" name="Straight Connector 12">
              <a:extLst>
                <a:ext uri="{FF2B5EF4-FFF2-40B4-BE49-F238E27FC236}">
                  <a16:creationId xmlns:a16="http://schemas.microsoft.com/office/drawing/2014/main" id="{1E6C01AC-7019-0E48-A344-DED189324972}"/>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176CB98-0FA8-0A43-A4D3-D25CC498C0F7}"/>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AA9E754-1035-FF46-BE52-072B3A38F3D5}"/>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EABB453-5F96-5241-A384-E3E3B8204A0B}"/>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1BCE41B-8FE3-5C4A-8C8D-ECA3CDFF787F}"/>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081E6542-ACAC-9446-8010-5E16F37A07F6}"/>
              </a:ext>
            </a:extLst>
          </p:cNvPr>
          <p:cNvGrpSpPr/>
          <p:nvPr/>
        </p:nvGrpSpPr>
        <p:grpSpPr>
          <a:xfrm>
            <a:off x="1926880" y="3675707"/>
            <a:ext cx="72333" cy="315212"/>
            <a:chOff x="1595669" y="1324328"/>
            <a:chExt cx="72333" cy="315212"/>
          </a:xfrm>
        </p:grpSpPr>
        <p:cxnSp>
          <p:nvCxnSpPr>
            <p:cNvPr id="19" name="Straight Connector 18">
              <a:extLst>
                <a:ext uri="{FF2B5EF4-FFF2-40B4-BE49-F238E27FC236}">
                  <a16:creationId xmlns:a16="http://schemas.microsoft.com/office/drawing/2014/main" id="{FB120475-BE99-6D45-9865-5F8A10A0C5AD}"/>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2707ED-FBEA-8D4B-A3F7-C5458CEB6D0C}"/>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1674638-44C9-9F44-AD70-129DF500758C}"/>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622CB2A-AD1F-B046-858C-F04B91369BDD}"/>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8813A15-E56B-B84B-BD68-A80EA4C117C8}"/>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0B68F0B9-6DBC-604D-A683-05F95032054B}"/>
              </a:ext>
            </a:extLst>
          </p:cNvPr>
          <p:cNvGrpSpPr/>
          <p:nvPr/>
        </p:nvGrpSpPr>
        <p:grpSpPr>
          <a:xfrm>
            <a:off x="1289567" y="3019514"/>
            <a:ext cx="72333" cy="315212"/>
            <a:chOff x="1595669" y="1324328"/>
            <a:chExt cx="72333" cy="315212"/>
          </a:xfrm>
        </p:grpSpPr>
        <p:cxnSp>
          <p:nvCxnSpPr>
            <p:cNvPr id="25" name="Straight Connector 24">
              <a:extLst>
                <a:ext uri="{FF2B5EF4-FFF2-40B4-BE49-F238E27FC236}">
                  <a16:creationId xmlns:a16="http://schemas.microsoft.com/office/drawing/2014/main" id="{2E2A14F1-7A8F-3445-A48A-8494FAF7C7AF}"/>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1A82A25-2E98-9648-9E3D-0CC4CEBF8702}"/>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B37E62F-56A1-644A-B213-93D814A1A62E}"/>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00BD7C1-A7D0-234F-BF95-562A4E2488ED}"/>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74A4BEA-2289-7248-B38D-68CA94F4FE42}"/>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68143334-052C-1241-B9BF-0C05C804AF7C}"/>
              </a:ext>
            </a:extLst>
          </p:cNvPr>
          <p:cNvSpPr txBox="1"/>
          <p:nvPr/>
        </p:nvSpPr>
        <p:spPr>
          <a:xfrm>
            <a:off x="3511433" y="5745133"/>
            <a:ext cx="2545608" cy="707886"/>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Perspective view </a:t>
            </a:r>
            <a:r>
              <a:rPr lang="en-US" sz="4000" dirty="0">
                <a:latin typeface="Times New Roman" panose="02020603050405020304" pitchFamily="18" charset="0"/>
                <a:cs typeface="Times New Roman" panose="02020603050405020304" pitchFamily="18" charset="0"/>
              </a:rPr>
              <a:t>   </a:t>
            </a:r>
          </a:p>
        </p:txBody>
      </p:sp>
      <p:sp>
        <p:nvSpPr>
          <p:cNvPr id="31" name="TextBox 30">
            <a:extLst>
              <a:ext uri="{FF2B5EF4-FFF2-40B4-BE49-F238E27FC236}">
                <a16:creationId xmlns:a16="http://schemas.microsoft.com/office/drawing/2014/main" id="{C9CC75D1-DB50-0E45-8C99-86D3A0DA9012}"/>
              </a:ext>
            </a:extLst>
          </p:cNvPr>
          <p:cNvSpPr txBox="1"/>
          <p:nvPr/>
        </p:nvSpPr>
        <p:spPr>
          <a:xfrm>
            <a:off x="2063520" y="329958"/>
            <a:ext cx="5023116"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3D Lattice Truss Beams - Design #4             </a:t>
            </a:r>
          </a:p>
        </p:txBody>
      </p:sp>
      <p:grpSp>
        <p:nvGrpSpPr>
          <p:cNvPr id="35" name="Group 34">
            <a:extLst>
              <a:ext uri="{FF2B5EF4-FFF2-40B4-BE49-F238E27FC236}">
                <a16:creationId xmlns:a16="http://schemas.microsoft.com/office/drawing/2014/main" id="{83B85FD1-ECAF-8A40-AF10-8B1ED2AC56B5}"/>
              </a:ext>
            </a:extLst>
          </p:cNvPr>
          <p:cNvGrpSpPr/>
          <p:nvPr/>
        </p:nvGrpSpPr>
        <p:grpSpPr>
          <a:xfrm>
            <a:off x="379118" y="6069070"/>
            <a:ext cx="1678033" cy="481586"/>
            <a:chOff x="1032936" y="5890542"/>
            <a:chExt cx="1678033" cy="481586"/>
          </a:xfrm>
        </p:grpSpPr>
        <p:sp>
          <p:nvSpPr>
            <p:cNvPr id="36" name="TextBox 35">
              <a:extLst>
                <a:ext uri="{FF2B5EF4-FFF2-40B4-BE49-F238E27FC236}">
                  <a16:creationId xmlns:a16="http://schemas.microsoft.com/office/drawing/2014/main" id="{A2A1A088-BE0C-E947-8906-AC3AE4F4DA3B}"/>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37" name="TextBox 36">
              <a:extLst>
                <a:ext uri="{FF2B5EF4-FFF2-40B4-BE49-F238E27FC236}">
                  <a16:creationId xmlns:a16="http://schemas.microsoft.com/office/drawing/2014/main" id="{D352D5A9-FD4C-EA4D-83D3-79DAFFF7FFFB}"/>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1957574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85401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CD51B43-139D-AB40-AE5F-9D66DCB1FA8A}"/>
              </a:ext>
            </a:extLst>
          </p:cNvPr>
          <p:cNvPicPr>
            <a:picLocks noChangeAspect="1"/>
          </p:cNvPicPr>
          <p:nvPr/>
        </p:nvPicPr>
        <p:blipFill>
          <a:blip r:embed="rId2"/>
          <a:stretch>
            <a:fillRect/>
          </a:stretch>
        </p:blipFill>
        <p:spPr>
          <a:xfrm>
            <a:off x="1082719" y="1819465"/>
            <a:ext cx="7308865" cy="3111488"/>
          </a:xfrm>
          <a:prstGeom prst="rect">
            <a:avLst/>
          </a:prstGeom>
        </p:spPr>
      </p:pic>
      <p:grpSp>
        <p:nvGrpSpPr>
          <p:cNvPr id="6" name="Group 5">
            <a:extLst>
              <a:ext uri="{FF2B5EF4-FFF2-40B4-BE49-F238E27FC236}">
                <a16:creationId xmlns:a16="http://schemas.microsoft.com/office/drawing/2014/main" id="{10FCCC88-5FAE-4B44-BDC3-7A29C208CC0B}"/>
              </a:ext>
            </a:extLst>
          </p:cNvPr>
          <p:cNvGrpSpPr/>
          <p:nvPr/>
        </p:nvGrpSpPr>
        <p:grpSpPr>
          <a:xfrm>
            <a:off x="1317538" y="1991980"/>
            <a:ext cx="72333" cy="315212"/>
            <a:chOff x="1595669" y="1324328"/>
            <a:chExt cx="72333" cy="315212"/>
          </a:xfrm>
        </p:grpSpPr>
        <p:cxnSp>
          <p:nvCxnSpPr>
            <p:cNvPr id="7" name="Straight Connector 6">
              <a:extLst>
                <a:ext uri="{FF2B5EF4-FFF2-40B4-BE49-F238E27FC236}">
                  <a16:creationId xmlns:a16="http://schemas.microsoft.com/office/drawing/2014/main" id="{5493B91D-BEB0-C24D-8E15-4EA64FA0FB24}"/>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0E8489F-B5E4-F04B-91ED-B1794FCDDB18}"/>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BC11C9E-FEC4-4243-BFB1-9E94CE40C2C0}"/>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631CC3E-DC84-5B40-8913-185FDC85F525}"/>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7E93991-54B5-F047-B729-EEB7043B5207}"/>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D59E598-E76F-6640-953D-7A6EE2A3F923}"/>
              </a:ext>
            </a:extLst>
          </p:cNvPr>
          <p:cNvGrpSpPr/>
          <p:nvPr/>
        </p:nvGrpSpPr>
        <p:grpSpPr>
          <a:xfrm>
            <a:off x="1314654" y="4315549"/>
            <a:ext cx="72333" cy="315212"/>
            <a:chOff x="1595669" y="1324328"/>
            <a:chExt cx="72333" cy="315212"/>
          </a:xfrm>
        </p:grpSpPr>
        <p:cxnSp>
          <p:nvCxnSpPr>
            <p:cNvPr id="13" name="Straight Connector 12">
              <a:extLst>
                <a:ext uri="{FF2B5EF4-FFF2-40B4-BE49-F238E27FC236}">
                  <a16:creationId xmlns:a16="http://schemas.microsoft.com/office/drawing/2014/main" id="{6E3E18F7-D039-9B42-8CBF-D04204CF1783}"/>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3D25C89-E315-2D44-8CCE-832BFEC56715}"/>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FBEA99A-46F4-E14C-B8C8-40AB3F771418}"/>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050C22-CE3F-594A-BC27-48BA05B66E63}"/>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1DE7786-1267-5249-9EC0-423099C065BA}"/>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857CB5A4-4525-FC4B-9593-D375A84E2D80}"/>
              </a:ext>
            </a:extLst>
          </p:cNvPr>
          <p:cNvGrpSpPr/>
          <p:nvPr/>
        </p:nvGrpSpPr>
        <p:grpSpPr>
          <a:xfrm>
            <a:off x="1304618" y="3168541"/>
            <a:ext cx="72333" cy="315212"/>
            <a:chOff x="1595669" y="1324328"/>
            <a:chExt cx="72333" cy="315212"/>
          </a:xfrm>
        </p:grpSpPr>
        <p:cxnSp>
          <p:nvCxnSpPr>
            <p:cNvPr id="19" name="Straight Connector 18">
              <a:extLst>
                <a:ext uri="{FF2B5EF4-FFF2-40B4-BE49-F238E27FC236}">
                  <a16:creationId xmlns:a16="http://schemas.microsoft.com/office/drawing/2014/main" id="{38FCAB98-1772-514D-8A77-312405BD3CEB}"/>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B78F2C7-22EA-0F46-9291-AAD4B42F2ED4}"/>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8783A83-BC66-454E-98AE-7D2BC453B5B1}"/>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877971-9FB7-7B4B-9A7D-899C83CA1161}"/>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4A230CF-EF42-F54B-A927-5D1D8447F7A1}"/>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79498C04-0BEE-FE40-A2EC-E02788DEA8EC}"/>
              </a:ext>
            </a:extLst>
          </p:cNvPr>
          <p:cNvSpPr txBox="1"/>
          <p:nvPr/>
        </p:nvSpPr>
        <p:spPr>
          <a:xfrm>
            <a:off x="3489436" y="5943483"/>
            <a:ext cx="262063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Side and Top View   </a:t>
            </a:r>
          </a:p>
        </p:txBody>
      </p:sp>
      <p:sp>
        <p:nvSpPr>
          <p:cNvPr id="31" name="TextBox 30">
            <a:extLst>
              <a:ext uri="{FF2B5EF4-FFF2-40B4-BE49-F238E27FC236}">
                <a16:creationId xmlns:a16="http://schemas.microsoft.com/office/drawing/2014/main" id="{9D9DE4F4-339C-6F40-BC29-93A4A80BF367}"/>
              </a:ext>
            </a:extLst>
          </p:cNvPr>
          <p:cNvSpPr txBox="1"/>
          <p:nvPr/>
        </p:nvSpPr>
        <p:spPr>
          <a:xfrm>
            <a:off x="2090415" y="320993"/>
            <a:ext cx="5023116"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3D Lattice Truss Beams - Design #4             </a:t>
            </a:r>
          </a:p>
        </p:txBody>
      </p:sp>
      <p:grpSp>
        <p:nvGrpSpPr>
          <p:cNvPr id="28" name="Group 27">
            <a:extLst>
              <a:ext uri="{FF2B5EF4-FFF2-40B4-BE49-F238E27FC236}">
                <a16:creationId xmlns:a16="http://schemas.microsoft.com/office/drawing/2014/main" id="{6478598D-4ACD-1A4F-804C-CFBC8B818D86}"/>
              </a:ext>
            </a:extLst>
          </p:cNvPr>
          <p:cNvGrpSpPr/>
          <p:nvPr/>
        </p:nvGrpSpPr>
        <p:grpSpPr>
          <a:xfrm>
            <a:off x="379118" y="6069070"/>
            <a:ext cx="1678033" cy="481586"/>
            <a:chOff x="1032936" y="5890542"/>
            <a:chExt cx="1678033" cy="481586"/>
          </a:xfrm>
        </p:grpSpPr>
        <p:sp>
          <p:nvSpPr>
            <p:cNvPr id="29" name="TextBox 28">
              <a:extLst>
                <a:ext uri="{FF2B5EF4-FFF2-40B4-BE49-F238E27FC236}">
                  <a16:creationId xmlns:a16="http://schemas.microsoft.com/office/drawing/2014/main" id="{2F19A933-5882-CA49-8E37-F28CE9BF7D88}"/>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32" name="TextBox 31">
              <a:extLst>
                <a:ext uri="{FF2B5EF4-FFF2-40B4-BE49-F238E27FC236}">
                  <a16:creationId xmlns:a16="http://schemas.microsoft.com/office/drawing/2014/main" id="{6E32AD19-B641-0443-B313-28157A047752}"/>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3627791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85401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50CC3F5-B9FD-B54A-8A3A-06E0E1A47332}"/>
              </a:ext>
            </a:extLst>
          </p:cNvPr>
          <p:cNvPicPr>
            <a:picLocks noChangeAspect="1"/>
          </p:cNvPicPr>
          <p:nvPr/>
        </p:nvPicPr>
        <p:blipFill>
          <a:blip r:embed="rId2"/>
          <a:stretch>
            <a:fillRect/>
          </a:stretch>
        </p:blipFill>
        <p:spPr>
          <a:xfrm>
            <a:off x="2554613" y="1656788"/>
            <a:ext cx="4329401" cy="4101076"/>
          </a:xfrm>
          <a:prstGeom prst="rect">
            <a:avLst/>
          </a:prstGeom>
          <a:ln w="12700">
            <a:noFill/>
          </a:ln>
        </p:spPr>
      </p:pic>
      <p:sp>
        <p:nvSpPr>
          <p:cNvPr id="6" name="TextBox 5">
            <a:extLst>
              <a:ext uri="{FF2B5EF4-FFF2-40B4-BE49-F238E27FC236}">
                <a16:creationId xmlns:a16="http://schemas.microsoft.com/office/drawing/2014/main" id="{1975DC33-88C6-5841-BA13-8054E0819E1C}"/>
              </a:ext>
            </a:extLst>
          </p:cNvPr>
          <p:cNvSpPr txBox="1"/>
          <p:nvPr/>
        </p:nvSpPr>
        <p:spPr>
          <a:xfrm>
            <a:off x="3872176" y="5919840"/>
            <a:ext cx="160310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Front view  </a:t>
            </a:r>
          </a:p>
        </p:txBody>
      </p:sp>
      <p:sp>
        <p:nvSpPr>
          <p:cNvPr id="7" name="TextBox 6">
            <a:extLst>
              <a:ext uri="{FF2B5EF4-FFF2-40B4-BE49-F238E27FC236}">
                <a16:creationId xmlns:a16="http://schemas.microsoft.com/office/drawing/2014/main" id="{CF88E399-C31C-5843-86B2-172CFE0D2DEA}"/>
              </a:ext>
            </a:extLst>
          </p:cNvPr>
          <p:cNvSpPr txBox="1"/>
          <p:nvPr/>
        </p:nvSpPr>
        <p:spPr>
          <a:xfrm>
            <a:off x="2090415" y="329958"/>
            <a:ext cx="5023116"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3D Lattice Truss Beams - Design #4            </a:t>
            </a:r>
          </a:p>
        </p:txBody>
      </p:sp>
      <p:grpSp>
        <p:nvGrpSpPr>
          <p:cNvPr id="11" name="Group 10">
            <a:extLst>
              <a:ext uri="{FF2B5EF4-FFF2-40B4-BE49-F238E27FC236}">
                <a16:creationId xmlns:a16="http://schemas.microsoft.com/office/drawing/2014/main" id="{2233478A-339C-2E47-83DD-8E0B597C895C}"/>
              </a:ext>
            </a:extLst>
          </p:cNvPr>
          <p:cNvGrpSpPr/>
          <p:nvPr/>
        </p:nvGrpSpPr>
        <p:grpSpPr>
          <a:xfrm>
            <a:off x="372191" y="6069070"/>
            <a:ext cx="1678033" cy="481586"/>
            <a:chOff x="1032936" y="5890542"/>
            <a:chExt cx="1678033" cy="481586"/>
          </a:xfrm>
        </p:grpSpPr>
        <p:sp>
          <p:nvSpPr>
            <p:cNvPr id="12" name="TextBox 11">
              <a:extLst>
                <a:ext uri="{FF2B5EF4-FFF2-40B4-BE49-F238E27FC236}">
                  <a16:creationId xmlns:a16="http://schemas.microsoft.com/office/drawing/2014/main" id="{56BAA2B0-1FE3-A64B-B967-DE9F722F86D5}"/>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13" name="TextBox 12">
              <a:extLst>
                <a:ext uri="{FF2B5EF4-FFF2-40B4-BE49-F238E27FC236}">
                  <a16:creationId xmlns:a16="http://schemas.microsoft.com/office/drawing/2014/main" id="{D5A6F52F-1ED9-0741-A190-44C0FA021743}"/>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443157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A1174F-D4FE-4E4E-8FDF-ACE634216AB8}"/>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48A7E66-FB7B-644C-B3BB-7E4DB58DAC00}"/>
              </a:ext>
            </a:extLst>
          </p:cNvPr>
          <p:cNvSpPr txBox="1"/>
          <p:nvPr/>
        </p:nvSpPr>
        <p:spPr>
          <a:xfrm>
            <a:off x="3752077" y="330763"/>
            <a:ext cx="1872867"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Copyright Page  </a:t>
            </a:r>
          </a:p>
        </p:txBody>
      </p:sp>
      <p:sp>
        <p:nvSpPr>
          <p:cNvPr id="8" name="TextBox 7">
            <a:extLst>
              <a:ext uri="{FF2B5EF4-FFF2-40B4-BE49-F238E27FC236}">
                <a16:creationId xmlns:a16="http://schemas.microsoft.com/office/drawing/2014/main" id="{C0E4F49F-2FF3-624E-AE70-4D15C0426077}"/>
              </a:ext>
            </a:extLst>
          </p:cNvPr>
          <p:cNvSpPr txBox="1"/>
          <p:nvPr/>
        </p:nvSpPr>
        <p:spPr>
          <a:xfrm>
            <a:off x="609600" y="1364342"/>
            <a:ext cx="534635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Copyright </a:t>
            </a:r>
            <a:r>
              <a:rPr lang="en-US" dirty="0"/>
              <a:t> ©  </a:t>
            </a:r>
            <a:r>
              <a:rPr lang="en-US" dirty="0">
                <a:latin typeface="Times New Roman" panose="02020603050405020304" pitchFamily="18" charset="0"/>
                <a:cs typeface="Times New Roman" panose="02020603050405020304" pitchFamily="18" charset="0"/>
              </a:rPr>
              <a:t>2020 by Mr. Winfred </a:t>
            </a:r>
            <a:r>
              <a:rPr lang="en-US" dirty="0" err="1">
                <a:latin typeface="Times New Roman" panose="02020603050405020304" pitchFamily="18" charset="0"/>
                <a:cs typeface="Times New Roman" panose="02020603050405020304" pitchFamily="18" charset="0"/>
              </a:rPr>
              <a:t>Scottson</a:t>
            </a:r>
            <a:r>
              <a:rPr lang="en-US" dirty="0">
                <a:latin typeface="Times New Roman" panose="02020603050405020304" pitchFamily="18" charset="0"/>
                <a:cs typeface="Times New Roman" panose="02020603050405020304" pitchFamily="18" charset="0"/>
              </a:rPr>
              <a:t> Kenner </a:t>
            </a:r>
          </a:p>
        </p:txBody>
      </p:sp>
      <p:sp>
        <p:nvSpPr>
          <p:cNvPr id="9" name="TextBox 8">
            <a:extLst>
              <a:ext uri="{FF2B5EF4-FFF2-40B4-BE49-F238E27FC236}">
                <a16:creationId xmlns:a16="http://schemas.microsoft.com/office/drawing/2014/main" id="{28302441-A462-5144-A566-FD1CF2A5D168}"/>
              </a:ext>
            </a:extLst>
          </p:cNvPr>
          <p:cNvSpPr txBox="1"/>
          <p:nvPr/>
        </p:nvSpPr>
        <p:spPr>
          <a:xfrm>
            <a:off x="486029" y="2158131"/>
            <a:ext cx="8064843"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All rights reserved. No portion of this publication maybe reproduced, distributed, or transmitted in any form or by any means, including photocopying, recording, or other electronic or mechanical methods, without the prior written permission of the author. </a:t>
            </a:r>
          </a:p>
        </p:txBody>
      </p:sp>
      <p:sp>
        <p:nvSpPr>
          <p:cNvPr id="10" name="TextBox 9">
            <a:extLst>
              <a:ext uri="{FF2B5EF4-FFF2-40B4-BE49-F238E27FC236}">
                <a16:creationId xmlns:a16="http://schemas.microsoft.com/office/drawing/2014/main" id="{62FD7D41-0278-FE4C-ABE3-E884995ED4DE}"/>
              </a:ext>
            </a:extLst>
          </p:cNvPr>
          <p:cNvSpPr txBox="1"/>
          <p:nvPr/>
        </p:nvSpPr>
        <p:spPr>
          <a:xfrm>
            <a:off x="594804" y="3499541"/>
            <a:ext cx="8064843"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author of this publication has used his best efforts in preparing the presented designs and mathematical derivations. The author makes no warranty of any kind, expressed or implied, in regard to perfect, mistake free, designs, mathematical derivations, or governing displacement equations. All presented materials are new and fall under a heading of technical research, and therefore may contain errors. The author shall not be liable in any event for incidental design or mathematical errors.     </a:t>
            </a:r>
          </a:p>
        </p:txBody>
      </p:sp>
      <p:sp>
        <p:nvSpPr>
          <p:cNvPr id="12" name="TextBox 11">
            <a:extLst>
              <a:ext uri="{FF2B5EF4-FFF2-40B4-BE49-F238E27FC236}">
                <a16:creationId xmlns:a16="http://schemas.microsoft.com/office/drawing/2014/main" id="{B908AB66-580D-D643-8CDD-A38075DA2B23}"/>
              </a:ext>
            </a:extLst>
          </p:cNvPr>
          <p:cNvSpPr txBox="1"/>
          <p:nvPr/>
        </p:nvSpPr>
        <p:spPr>
          <a:xfrm>
            <a:off x="5043072" y="6225975"/>
            <a:ext cx="241403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hlinkClick r:id="rId2"/>
              </a:rPr>
              <a:t>www.LATTOGLE.com</a:t>
            </a:r>
            <a:r>
              <a:rPr lang="en-US" dirty="0">
                <a:latin typeface="Times New Roman" panose="02020603050405020304" pitchFamily="18" charset="0"/>
                <a:cs typeface="Times New Roman" panose="02020603050405020304" pitchFamily="18" charset="0"/>
              </a:rPr>
              <a:t>   </a:t>
            </a:r>
          </a:p>
        </p:txBody>
      </p:sp>
      <p:grpSp>
        <p:nvGrpSpPr>
          <p:cNvPr id="13" name="Group 12">
            <a:extLst>
              <a:ext uri="{FF2B5EF4-FFF2-40B4-BE49-F238E27FC236}">
                <a16:creationId xmlns:a16="http://schemas.microsoft.com/office/drawing/2014/main" id="{97E0B2F8-83C2-C243-9C42-F8140B5C08E5}"/>
              </a:ext>
            </a:extLst>
          </p:cNvPr>
          <p:cNvGrpSpPr/>
          <p:nvPr/>
        </p:nvGrpSpPr>
        <p:grpSpPr>
          <a:xfrm>
            <a:off x="2147805" y="6139752"/>
            <a:ext cx="1678033" cy="481586"/>
            <a:chOff x="1032936" y="5890542"/>
            <a:chExt cx="1678033" cy="481586"/>
          </a:xfrm>
        </p:grpSpPr>
        <p:sp>
          <p:nvSpPr>
            <p:cNvPr id="14" name="TextBox 13">
              <a:extLst>
                <a:ext uri="{FF2B5EF4-FFF2-40B4-BE49-F238E27FC236}">
                  <a16:creationId xmlns:a16="http://schemas.microsoft.com/office/drawing/2014/main" id="{F23DD7FC-E777-524F-A625-A0C72FC1D5C0}"/>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15" name="TextBox 14">
              <a:extLst>
                <a:ext uri="{FF2B5EF4-FFF2-40B4-BE49-F238E27FC236}">
                  <a16:creationId xmlns:a16="http://schemas.microsoft.com/office/drawing/2014/main" id="{FC10A076-2BB9-2A4E-8366-3E0EFC5FC668}"/>
                </a:ext>
              </a:extLst>
            </p:cNvPr>
            <p:cNvSpPr txBox="1"/>
            <p:nvPr/>
          </p:nvSpPr>
          <p:spPr>
            <a:xfrm>
              <a:off x="2244438" y="5890542"/>
              <a:ext cx="466531" cy="369332"/>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1105216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097E41D-B084-AC4B-A320-82B9C2F6A668}"/>
              </a:ext>
            </a:extLst>
          </p:cNvPr>
          <p:cNvSpPr txBox="1"/>
          <p:nvPr/>
        </p:nvSpPr>
        <p:spPr>
          <a:xfrm>
            <a:off x="3326804" y="2919689"/>
            <a:ext cx="272415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Design # 5   </a:t>
            </a:r>
          </a:p>
        </p:txBody>
      </p:sp>
    </p:spTree>
    <p:extLst>
      <p:ext uri="{BB962C8B-B14F-4D97-AF65-F5344CB8AC3E}">
        <p14:creationId xmlns:p14="http://schemas.microsoft.com/office/powerpoint/2010/main" val="1266584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85401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98AF706-D7F1-8C44-8E14-E78355F7BC29}"/>
              </a:ext>
            </a:extLst>
          </p:cNvPr>
          <p:cNvPicPr>
            <a:picLocks noChangeAspect="1"/>
          </p:cNvPicPr>
          <p:nvPr/>
        </p:nvPicPr>
        <p:blipFill>
          <a:blip r:embed="rId2"/>
          <a:stretch>
            <a:fillRect/>
          </a:stretch>
        </p:blipFill>
        <p:spPr>
          <a:xfrm>
            <a:off x="1156459" y="1450920"/>
            <a:ext cx="6904495" cy="4093605"/>
          </a:xfrm>
          <a:prstGeom prst="rect">
            <a:avLst/>
          </a:prstGeom>
        </p:spPr>
      </p:pic>
      <p:grpSp>
        <p:nvGrpSpPr>
          <p:cNvPr id="6" name="Group 5">
            <a:extLst>
              <a:ext uri="{FF2B5EF4-FFF2-40B4-BE49-F238E27FC236}">
                <a16:creationId xmlns:a16="http://schemas.microsoft.com/office/drawing/2014/main" id="{1F2BDF6C-D64E-5642-88CE-C2FAFE67B4A3}"/>
              </a:ext>
            </a:extLst>
          </p:cNvPr>
          <p:cNvGrpSpPr/>
          <p:nvPr/>
        </p:nvGrpSpPr>
        <p:grpSpPr>
          <a:xfrm>
            <a:off x="1317538" y="1971355"/>
            <a:ext cx="72333" cy="315212"/>
            <a:chOff x="1595669" y="1324328"/>
            <a:chExt cx="72333" cy="315212"/>
          </a:xfrm>
        </p:grpSpPr>
        <p:cxnSp>
          <p:nvCxnSpPr>
            <p:cNvPr id="7" name="Straight Connector 6">
              <a:extLst>
                <a:ext uri="{FF2B5EF4-FFF2-40B4-BE49-F238E27FC236}">
                  <a16:creationId xmlns:a16="http://schemas.microsoft.com/office/drawing/2014/main" id="{D47BC2E0-9D01-7E42-8700-BF36C4457177}"/>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6E7CA63-93A6-864F-B8B3-6DE02AFD1D31}"/>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986745-6442-624D-999B-EBD3E4FE00AE}"/>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C7AEF0C-F394-8C4B-A7B3-1120B9C9CF6C}"/>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68BE905-C726-A748-9C7C-4362D6552CE5}"/>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85E3571C-0E42-5241-9753-B6B84EB63936}"/>
              </a:ext>
            </a:extLst>
          </p:cNvPr>
          <p:cNvGrpSpPr/>
          <p:nvPr/>
        </p:nvGrpSpPr>
        <p:grpSpPr>
          <a:xfrm>
            <a:off x="2182852" y="3005026"/>
            <a:ext cx="72333" cy="315212"/>
            <a:chOff x="1595669" y="1324328"/>
            <a:chExt cx="72333" cy="315212"/>
          </a:xfrm>
        </p:grpSpPr>
        <p:cxnSp>
          <p:nvCxnSpPr>
            <p:cNvPr id="13" name="Straight Connector 12">
              <a:extLst>
                <a:ext uri="{FF2B5EF4-FFF2-40B4-BE49-F238E27FC236}">
                  <a16:creationId xmlns:a16="http://schemas.microsoft.com/office/drawing/2014/main" id="{EAB1E75D-28AA-4344-B200-D409A37F6D69}"/>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D0AE358-3252-EE4E-B4F2-45FDA099ACBC}"/>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25B45F8-7469-4B48-9554-11085D827D13}"/>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017D25F-8216-E949-B9E0-4CA6BAEFAB23}"/>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13BDB52-A1B8-8743-999F-3BA77BA9F67E}"/>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95EB4049-AC76-304A-B2A0-2C6C6A12F481}"/>
              </a:ext>
            </a:extLst>
          </p:cNvPr>
          <p:cNvGrpSpPr/>
          <p:nvPr/>
        </p:nvGrpSpPr>
        <p:grpSpPr>
          <a:xfrm>
            <a:off x="2201089" y="1473332"/>
            <a:ext cx="72333" cy="315212"/>
            <a:chOff x="1595669" y="1324328"/>
            <a:chExt cx="72333" cy="315212"/>
          </a:xfrm>
        </p:grpSpPr>
        <p:cxnSp>
          <p:nvCxnSpPr>
            <p:cNvPr id="19" name="Straight Connector 18">
              <a:extLst>
                <a:ext uri="{FF2B5EF4-FFF2-40B4-BE49-F238E27FC236}">
                  <a16:creationId xmlns:a16="http://schemas.microsoft.com/office/drawing/2014/main" id="{BFE1AE8E-5FDF-854C-A9FA-03170843231E}"/>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EB9B4CE-4DAE-F545-AD67-E1AAEE31E820}"/>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EA2AC2-FFC0-E248-A7D5-8DAB0181D37B}"/>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F6F5108-A970-4B47-B5B4-4745FC18BF72}"/>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78B355A-FED0-004F-A68B-F52A88CB0A0F}"/>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F68670F8-5F69-E84C-BA67-5D5537D13DBD}"/>
              </a:ext>
            </a:extLst>
          </p:cNvPr>
          <p:cNvSpPr txBox="1"/>
          <p:nvPr/>
        </p:nvSpPr>
        <p:spPr>
          <a:xfrm>
            <a:off x="3436413" y="5669236"/>
            <a:ext cx="2318119" cy="707886"/>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Perspective view </a:t>
            </a:r>
            <a:r>
              <a:rPr lang="en-US" sz="4000" dirty="0">
                <a:latin typeface="Times New Roman" panose="02020603050405020304" pitchFamily="18" charset="0"/>
                <a:cs typeface="Times New Roman" panose="02020603050405020304" pitchFamily="18" charset="0"/>
              </a:rPr>
              <a:t>   </a:t>
            </a:r>
          </a:p>
        </p:txBody>
      </p:sp>
      <p:sp>
        <p:nvSpPr>
          <p:cNvPr id="25" name="TextBox 24">
            <a:extLst>
              <a:ext uri="{FF2B5EF4-FFF2-40B4-BE49-F238E27FC236}">
                <a16:creationId xmlns:a16="http://schemas.microsoft.com/office/drawing/2014/main" id="{5EEFE8D7-4EA7-704E-8383-555502F49399}"/>
              </a:ext>
            </a:extLst>
          </p:cNvPr>
          <p:cNvSpPr txBox="1"/>
          <p:nvPr/>
        </p:nvSpPr>
        <p:spPr>
          <a:xfrm>
            <a:off x="2099380" y="329958"/>
            <a:ext cx="5023116"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3D Lattice Truss Beams - Design #5             </a:t>
            </a:r>
          </a:p>
        </p:txBody>
      </p:sp>
      <p:grpSp>
        <p:nvGrpSpPr>
          <p:cNvPr id="26" name="Group 25">
            <a:extLst>
              <a:ext uri="{FF2B5EF4-FFF2-40B4-BE49-F238E27FC236}">
                <a16:creationId xmlns:a16="http://schemas.microsoft.com/office/drawing/2014/main" id="{3C4F3008-F38D-744E-A6C1-172809E65ADD}"/>
              </a:ext>
            </a:extLst>
          </p:cNvPr>
          <p:cNvGrpSpPr/>
          <p:nvPr/>
        </p:nvGrpSpPr>
        <p:grpSpPr>
          <a:xfrm>
            <a:off x="1277415" y="3533945"/>
            <a:ext cx="72333" cy="315212"/>
            <a:chOff x="1595669" y="1324328"/>
            <a:chExt cx="72333" cy="315212"/>
          </a:xfrm>
        </p:grpSpPr>
        <p:cxnSp>
          <p:nvCxnSpPr>
            <p:cNvPr id="27" name="Straight Connector 26">
              <a:extLst>
                <a:ext uri="{FF2B5EF4-FFF2-40B4-BE49-F238E27FC236}">
                  <a16:creationId xmlns:a16="http://schemas.microsoft.com/office/drawing/2014/main" id="{B53D1594-47AD-8946-A328-EF65EDF088D3}"/>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7A5AAA1-140F-7445-A24B-8EE0E9BE7B11}"/>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9962B78-EB50-BF4D-9915-B447F96705A5}"/>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37E0A1C-5D10-184F-A749-8C897732A6C3}"/>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9EA6374-93DE-3044-AD0A-A2F00450C78A}"/>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A3C5C842-2EC4-594A-A45F-5F3350F3420A}"/>
              </a:ext>
            </a:extLst>
          </p:cNvPr>
          <p:cNvGrpSpPr/>
          <p:nvPr/>
        </p:nvGrpSpPr>
        <p:grpSpPr>
          <a:xfrm>
            <a:off x="372191" y="6069070"/>
            <a:ext cx="1678033" cy="481586"/>
            <a:chOff x="1032936" y="5890542"/>
            <a:chExt cx="1678033" cy="481586"/>
          </a:xfrm>
        </p:grpSpPr>
        <p:sp>
          <p:nvSpPr>
            <p:cNvPr id="36" name="TextBox 35">
              <a:extLst>
                <a:ext uri="{FF2B5EF4-FFF2-40B4-BE49-F238E27FC236}">
                  <a16:creationId xmlns:a16="http://schemas.microsoft.com/office/drawing/2014/main" id="{9E2CD1EF-2460-A84D-BFBF-B162041CEB1B}"/>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37" name="TextBox 36">
              <a:extLst>
                <a:ext uri="{FF2B5EF4-FFF2-40B4-BE49-F238E27FC236}">
                  <a16:creationId xmlns:a16="http://schemas.microsoft.com/office/drawing/2014/main" id="{0B570203-6775-AA47-92BB-5ABBD4E003AB}"/>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532895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85401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EF08FE9-110C-DA43-9F57-8D23B0B44164}"/>
              </a:ext>
            </a:extLst>
          </p:cNvPr>
          <p:cNvPicPr>
            <a:picLocks noChangeAspect="1"/>
          </p:cNvPicPr>
          <p:nvPr/>
        </p:nvPicPr>
        <p:blipFill>
          <a:blip r:embed="rId2"/>
          <a:stretch>
            <a:fillRect/>
          </a:stretch>
        </p:blipFill>
        <p:spPr>
          <a:xfrm>
            <a:off x="936678" y="2167763"/>
            <a:ext cx="7423688" cy="2387640"/>
          </a:xfrm>
          <a:prstGeom prst="rect">
            <a:avLst/>
          </a:prstGeom>
        </p:spPr>
      </p:pic>
      <p:grpSp>
        <p:nvGrpSpPr>
          <p:cNvPr id="6" name="Group 5">
            <a:extLst>
              <a:ext uri="{FF2B5EF4-FFF2-40B4-BE49-F238E27FC236}">
                <a16:creationId xmlns:a16="http://schemas.microsoft.com/office/drawing/2014/main" id="{D856BCF6-F035-7E43-8003-2E4184FFCC6F}"/>
              </a:ext>
            </a:extLst>
          </p:cNvPr>
          <p:cNvGrpSpPr/>
          <p:nvPr/>
        </p:nvGrpSpPr>
        <p:grpSpPr>
          <a:xfrm>
            <a:off x="1017391" y="2300079"/>
            <a:ext cx="72333" cy="315212"/>
            <a:chOff x="1595669" y="1324328"/>
            <a:chExt cx="72333" cy="315212"/>
          </a:xfrm>
        </p:grpSpPr>
        <p:cxnSp>
          <p:nvCxnSpPr>
            <p:cNvPr id="7" name="Straight Connector 6">
              <a:extLst>
                <a:ext uri="{FF2B5EF4-FFF2-40B4-BE49-F238E27FC236}">
                  <a16:creationId xmlns:a16="http://schemas.microsoft.com/office/drawing/2014/main" id="{B8DBEEE8-8F54-8E4C-9533-39828B333E2D}"/>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57E59E9-06FB-7245-A5B2-490E93950164}"/>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47D19FD-CC03-964B-86BF-1FEA434BC09C}"/>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7731FB5-FF27-2748-8B1B-824BA40489C9}"/>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0F30FF-9A50-3C4B-B5BD-0A87738FC999}"/>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C0540FBC-F501-9244-9F9E-3EC388D5D745}"/>
              </a:ext>
            </a:extLst>
          </p:cNvPr>
          <p:cNvGrpSpPr/>
          <p:nvPr/>
        </p:nvGrpSpPr>
        <p:grpSpPr>
          <a:xfrm>
            <a:off x="1022401" y="4005559"/>
            <a:ext cx="72333" cy="315212"/>
            <a:chOff x="1595669" y="1324328"/>
            <a:chExt cx="72333" cy="315212"/>
          </a:xfrm>
        </p:grpSpPr>
        <p:cxnSp>
          <p:nvCxnSpPr>
            <p:cNvPr id="19" name="Straight Connector 18">
              <a:extLst>
                <a:ext uri="{FF2B5EF4-FFF2-40B4-BE49-F238E27FC236}">
                  <a16:creationId xmlns:a16="http://schemas.microsoft.com/office/drawing/2014/main" id="{308E1FD1-87E8-BF45-B868-C20004D7C783}"/>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2B75CF2-D164-764B-A48B-6E7C605D3982}"/>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CE2D1D5-FD2A-1F4D-809B-3A09785E4A20}"/>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111F6A1-8B6B-CF4A-BDA3-F808259A1AEC}"/>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16380A9-EB8B-C84F-B61A-A111CD92C86E}"/>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4F92B435-D662-4749-BF3F-409C278650FF}"/>
              </a:ext>
            </a:extLst>
          </p:cNvPr>
          <p:cNvSpPr txBox="1"/>
          <p:nvPr/>
        </p:nvSpPr>
        <p:spPr>
          <a:xfrm>
            <a:off x="3886107" y="5914499"/>
            <a:ext cx="150404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Side View   </a:t>
            </a:r>
          </a:p>
        </p:txBody>
      </p:sp>
      <p:sp>
        <p:nvSpPr>
          <p:cNvPr id="25" name="TextBox 24">
            <a:extLst>
              <a:ext uri="{FF2B5EF4-FFF2-40B4-BE49-F238E27FC236}">
                <a16:creationId xmlns:a16="http://schemas.microsoft.com/office/drawing/2014/main" id="{5F4CF77F-DE8C-3B43-99B9-15E10190A154}"/>
              </a:ext>
            </a:extLst>
          </p:cNvPr>
          <p:cNvSpPr txBox="1"/>
          <p:nvPr/>
        </p:nvSpPr>
        <p:spPr>
          <a:xfrm>
            <a:off x="2090415" y="329958"/>
            <a:ext cx="5023116"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3D Lattice Truss Beams - Design #5             </a:t>
            </a:r>
          </a:p>
        </p:txBody>
      </p:sp>
      <p:grpSp>
        <p:nvGrpSpPr>
          <p:cNvPr id="29" name="Group 28">
            <a:extLst>
              <a:ext uri="{FF2B5EF4-FFF2-40B4-BE49-F238E27FC236}">
                <a16:creationId xmlns:a16="http://schemas.microsoft.com/office/drawing/2014/main" id="{848C5AEF-26E4-8944-BF64-16FD53A10C2A}"/>
              </a:ext>
            </a:extLst>
          </p:cNvPr>
          <p:cNvGrpSpPr/>
          <p:nvPr/>
        </p:nvGrpSpPr>
        <p:grpSpPr>
          <a:xfrm>
            <a:off x="372191" y="6069070"/>
            <a:ext cx="1678033" cy="481586"/>
            <a:chOff x="1032936" y="5890542"/>
            <a:chExt cx="1678033" cy="481586"/>
          </a:xfrm>
        </p:grpSpPr>
        <p:sp>
          <p:nvSpPr>
            <p:cNvPr id="30" name="TextBox 29">
              <a:extLst>
                <a:ext uri="{FF2B5EF4-FFF2-40B4-BE49-F238E27FC236}">
                  <a16:creationId xmlns:a16="http://schemas.microsoft.com/office/drawing/2014/main" id="{32B3D88C-9179-4545-AC0A-DF99F4E97590}"/>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31" name="TextBox 30">
              <a:extLst>
                <a:ext uri="{FF2B5EF4-FFF2-40B4-BE49-F238E27FC236}">
                  <a16:creationId xmlns:a16="http://schemas.microsoft.com/office/drawing/2014/main" id="{4946C54D-A781-0443-ADEA-607BDAE3E4C5}"/>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2863504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85401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24FD222-DBCE-A14B-B324-870968C6F3B2}"/>
              </a:ext>
            </a:extLst>
          </p:cNvPr>
          <p:cNvPicPr>
            <a:picLocks noChangeAspect="1"/>
          </p:cNvPicPr>
          <p:nvPr/>
        </p:nvPicPr>
        <p:blipFill>
          <a:blip r:embed="rId2"/>
          <a:stretch>
            <a:fillRect/>
          </a:stretch>
        </p:blipFill>
        <p:spPr>
          <a:xfrm>
            <a:off x="883285" y="1835089"/>
            <a:ext cx="7764651" cy="2898803"/>
          </a:xfrm>
          <a:prstGeom prst="rect">
            <a:avLst/>
          </a:prstGeom>
        </p:spPr>
      </p:pic>
      <p:grpSp>
        <p:nvGrpSpPr>
          <p:cNvPr id="6" name="Group 5">
            <a:extLst>
              <a:ext uri="{FF2B5EF4-FFF2-40B4-BE49-F238E27FC236}">
                <a16:creationId xmlns:a16="http://schemas.microsoft.com/office/drawing/2014/main" id="{E027435C-0DD3-3749-B666-3E1AC0BC40D1}"/>
              </a:ext>
            </a:extLst>
          </p:cNvPr>
          <p:cNvGrpSpPr/>
          <p:nvPr/>
        </p:nvGrpSpPr>
        <p:grpSpPr>
          <a:xfrm>
            <a:off x="1168374" y="2216098"/>
            <a:ext cx="72333" cy="315212"/>
            <a:chOff x="1595669" y="1324328"/>
            <a:chExt cx="72333" cy="315212"/>
          </a:xfrm>
        </p:grpSpPr>
        <p:cxnSp>
          <p:nvCxnSpPr>
            <p:cNvPr id="7" name="Straight Connector 6">
              <a:extLst>
                <a:ext uri="{FF2B5EF4-FFF2-40B4-BE49-F238E27FC236}">
                  <a16:creationId xmlns:a16="http://schemas.microsoft.com/office/drawing/2014/main" id="{C7E82DE6-2961-3D4D-AA57-636F13D30236}"/>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A1E92E4-C38F-F34D-9614-1C24D444E27E}"/>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E2B623-AD65-3A49-A682-770B6037EFAB}"/>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A73E6EB-D25B-234F-99F8-DE77C278CB2D}"/>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EA37E57-1E7F-A748-BEF6-CD288936A226}"/>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802EDE9-A172-B94E-ADA9-899A237CAAEB}"/>
              </a:ext>
            </a:extLst>
          </p:cNvPr>
          <p:cNvGrpSpPr/>
          <p:nvPr/>
        </p:nvGrpSpPr>
        <p:grpSpPr>
          <a:xfrm>
            <a:off x="1174455" y="3906459"/>
            <a:ext cx="72333" cy="315212"/>
            <a:chOff x="1595669" y="1324328"/>
            <a:chExt cx="72333" cy="315212"/>
          </a:xfrm>
        </p:grpSpPr>
        <p:cxnSp>
          <p:nvCxnSpPr>
            <p:cNvPr id="13" name="Straight Connector 12">
              <a:extLst>
                <a:ext uri="{FF2B5EF4-FFF2-40B4-BE49-F238E27FC236}">
                  <a16:creationId xmlns:a16="http://schemas.microsoft.com/office/drawing/2014/main" id="{31466418-F21D-E944-B2AC-E6B3202AF6B1}"/>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132EAEF-61CC-224F-ACAA-14771301C04A}"/>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E8CDBF9-1F79-7741-A90B-47DAC59AFB5E}"/>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8C00FE8-F97E-4F44-A6A6-5174EE22B40C}"/>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DB77440-12A1-6D40-AD7C-21509819134A}"/>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E18E1088-EFA7-BA4E-89F7-1438BF275D41}"/>
              </a:ext>
            </a:extLst>
          </p:cNvPr>
          <p:cNvSpPr txBox="1"/>
          <p:nvPr/>
        </p:nvSpPr>
        <p:spPr>
          <a:xfrm>
            <a:off x="3996109" y="5907624"/>
            <a:ext cx="144216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Top View   </a:t>
            </a:r>
          </a:p>
        </p:txBody>
      </p:sp>
      <p:sp>
        <p:nvSpPr>
          <p:cNvPr id="25" name="TextBox 24">
            <a:extLst>
              <a:ext uri="{FF2B5EF4-FFF2-40B4-BE49-F238E27FC236}">
                <a16:creationId xmlns:a16="http://schemas.microsoft.com/office/drawing/2014/main" id="{D711165F-47B0-4046-90BF-E2CCB3492B78}"/>
              </a:ext>
            </a:extLst>
          </p:cNvPr>
          <p:cNvSpPr txBox="1"/>
          <p:nvPr/>
        </p:nvSpPr>
        <p:spPr>
          <a:xfrm>
            <a:off x="2090415" y="329958"/>
            <a:ext cx="5023116"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3D Lattice Truss Beams - Design #5             </a:t>
            </a:r>
          </a:p>
        </p:txBody>
      </p:sp>
      <p:grpSp>
        <p:nvGrpSpPr>
          <p:cNvPr id="22" name="Group 21">
            <a:extLst>
              <a:ext uri="{FF2B5EF4-FFF2-40B4-BE49-F238E27FC236}">
                <a16:creationId xmlns:a16="http://schemas.microsoft.com/office/drawing/2014/main" id="{F6B72716-24FF-9C4A-909A-AA4D7E7A31E1}"/>
              </a:ext>
            </a:extLst>
          </p:cNvPr>
          <p:cNvGrpSpPr/>
          <p:nvPr/>
        </p:nvGrpSpPr>
        <p:grpSpPr>
          <a:xfrm>
            <a:off x="379118" y="6069070"/>
            <a:ext cx="1678033" cy="481586"/>
            <a:chOff x="1032936" y="5890542"/>
            <a:chExt cx="1678033" cy="481586"/>
          </a:xfrm>
        </p:grpSpPr>
        <p:sp>
          <p:nvSpPr>
            <p:cNvPr id="23" name="TextBox 22">
              <a:extLst>
                <a:ext uri="{FF2B5EF4-FFF2-40B4-BE49-F238E27FC236}">
                  <a16:creationId xmlns:a16="http://schemas.microsoft.com/office/drawing/2014/main" id="{E55C2F78-604A-EF43-B285-75037F7F65EC}"/>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26" name="TextBox 25">
              <a:extLst>
                <a:ext uri="{FF2B5EF4-FFF2-40B4-BE49-F238E27FC236}">
                  <a16:creationId xmlns:a16="http://schemas.microsoft.com/office/drawing/2014/main" id="{2FC48FFE-1980-0944-9E84-F0A86D084F2E}"/>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2377406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85401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D012478-E26A-7D4D-A177-10DA05885E3B}"/>
              </a:ext>
            </a:extLst>
          </p:cNvPr>
          <p:cNvPicPr>
            <a:picLocks noChangeAspect="1"/>
          </p:cNvPicPr>
          <p:nvPr/>
        </p:nvPicPr>
        <p:blipFill>
          <a:blip r:embed="rId2"/>
          <a:stretch>
            <a:fillRect/>
          </a:stretch>
        </p:blipFill>
        <p:spPr>
          <a:xfrm>
            <a:off x="2532904" y="1662579"/>
            <a:ext cx="4203700" cy="3873500"/>
          </a:xfrm>
          <a:prstGeom prst="rect">
            <a:avLst/>
          </a:prstGeom>
        </p:spPr>
      </p:pic>
      <p:sp>
        <p:nvSpPr>
          <p:cNvPr id="6" name="TextBox 5">
            <a:extLst>
              <a:ext uri="{FF2B5EF4-FFF2-40B4-BE49-F238E27FC236}">
                <a16:creationId xmlns:a16="http://schemas.microsoft.com/office/drawing/2014/main" id="{A1D57BB3-4902-7F42-A440-7F54DCFCB79D}"/>
              </a:ext>
            </a:extLst>
          </p:cNvPr>
          <p:cNvSpPr txBox="1"/>
          <p:nvPr/>
        </p:nvSpPr>
        <p:spPr>
          <a:xfrm>
            <a:off x="3809424" y="5910875"/>
            <a:ext cx="160310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Front view  </a:t>
            </a:r>
          </a:p>
        </p:txBody>
      </p:sp>
      <p:sp>
        <p:nvSpPr>
          <p:cNvPr id="7" name="TextBox 6">
            <a:extLst>
              <a:ext uri="{FF2B5EF4-FFF2-40B4-BE49-F238E27FC236}">
                <a16:creationId xmlns:a16="http://schemas.microsoft.com/office/drawing/2014/main" id="{03ED093B-7B58-904A-A3F6-EC82117796DE}"/>
              </a:ext>
            </a:extLst>
          </p:cNvPr>
          <p:cNvSpPr txBox="1"/>
          <p:nvPr/>
        </p:nvSpPr>
        <p:spPr>
          <a:xfrm>
            <a:off x="2090415" y="329958"/>
            <a:ext cx="5023116"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3D Lattice Truss Beams - Design #5             </a:t>
            </a:r>
          </a:p>
        </p:txBody>
      </p:sp>
      <p:grpSp>
        <p:nvGrpSpPr>
          <p:cNvPr id="11" name="Group 10">
            <a:extLst>
              <a:ext uri="{FF2B5EF4-FFF2-40B4-BE49-F238E27FC236}">
                <a16:creationId xmlns:a16="http://schemas.microsoft.com/office/drawing/2014/main" id="{5024548A-7F53-294B-BD84-8903E9D95F38}"/>
              </a:ext>
            </a:extLst>
          </p:cNvPr>
          <p:cNvGrpSpPr/>
          <p:nvPr/>
        </p:nvGrpSpPr>
        <p:grpSpPr>
          <a:xfrm>
            <a:off x="379118" y="6069070"/>
            <a:ext cx="1678033" cy="481586"/>
            <a:chOff x="1032936" y="5890542"/>
            <a:chExt cx="1678033" cy="481586"/>
          </a:xfrm>
        </p:grpSpPr>
        <p:sp>
          <p:nvSpPr>
            <p:cNvPr id="12" name="TextBox 11">
              <a:extLst>
                <a:ext uri="{FF2B5EF4-FFF2-40B4-BE49-F238E27FC236}">
                  <a16:creationId xmlns:a16="http://schemas.microsoft.com/office/drawing/2014/main" id="{9A811E04-1EE4-0A47-A8C5-ABF856FC61D3}"/>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13" name="TextBox 12">
              <a:extLst>
                <a:ext uri="{FF2B5EF4-FFF2-40B4-BE49-F238E27FC236}">
                  <a16:creationId xmlns:a16="http://schemas.microsoft.com/office/drawing/2014/main" id="{9B4B94F1-EB09-FE45-B1FE-8BA6367D10BB}"/>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692712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E06D477-269D-A64A-AC0C-08DF4CF210C4}"/>
              </a:ext>
            </a:extLst>
          </p:cNvPr>
          <p:cNvSpPr txBox="1"/>
          <p:nvPr/>
        </p:nvSpPr>
        <p:spPr>
          <a:xfrm>
            <a:off x="3299303" y="2905937"/>
            <a:ext cx="272415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Design # 6   </a:t>
            </a:r>
          </a:p>
        </p:txBody>
      </p:sp>
    </p:spTree>
    <p:extLst>
      <p:ext uri="{BB962C8B-B14F-4D97-AF65-F5344CB8AC3E}">
        <p14:creationId xmlns:p14="http://schemas.microsoft.com/office/powerpoint/2010/main" val="1927407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85401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CF7ECAD-316B-BD4A-9881-6D517A2B2CDF}"/>
              </a:ext>
            </a:extLst>
          </p:cNvPr>
          <p:cNvPicPr>
            <a:picLocks noChangeAspect="1"/>
          </p:cNvPicPr>
          <p:nvPr/>
        </p:nvPicPr>
        <p:blipFill>
          <a:blip r:embed="rId2"/>
          <a:stretch>
            <a:fillRect/>
          </a:stretch>
        </p:blipFill>
        <p:spPr>
          <a:xfrm>
            <a:off x="1005208" y="1433926"/>
            <a:ext cx="7459579" cy="3966048"/>
          </a:xfrm>
          <a:prstGeom prst="rect">
            <a:avLst/>
          </a:prstGeom>
        </p:spPr>
      </p:pic>
      <p:grpSp>
        <p:nvGrpSpPr>
          <p:cNvPr id="6" name="Group 5">
            <a:extLst>
              <a:ext uri="{FF2B5EF4-FFF2-40B4-BE49-F238E27FC236}">
                <a16:creationId xmlns:a16="http://schemas.microsoft.com/office/drawing/2014/main" id="{CAC67CC6-93CA-6D46-AD87-E9431DD577BE}"/>
              </a:ext>
            </a:extLst>
          </p:cNvPr>
          <p:cNvGrpSpPr/>
          <p:nvPr/>
        </p:nvGrpSpPr>
        <p:grpSpPr>
          <a:xfrm>
            <a:off x="3361491" y="1520780"/>
            <a:ext cx="72333" cy="315212"/>
            <a:chOff x="1595669" y="1324328"/>
            <a:chExt cx="72333" cy="315212"/>
          </a:xfrm>
        </p:grpSpPr>
        <p:cxnSp>
          <p:nvCxnSpPr>
            <p:cNvPr id="7" name="Straight Connector 6">
              <a:extLst>
                <a:ext uri="{FF2B5EF4-FFF2-40B4-BE49-F238E27FC236}">
                  <a16:creationId xmlns:a16="http://schemas.microsoft.com/office/drawing/2014/main" id="{4C8E67E4-A864-924C-B3E5-D9270E1374AB}"/>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EC273D6-A584-4147-BC81-ED0BFC863034}"/>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70D6A5-B9EF-B044-BFF3-23023C356F4D}"/>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0358BF2-1B56-E049-8B01-CB217C1DB005}"/>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C216957-C94E-E64F-915C-118878B23E6E}"/>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F45EFC3-22A0-564E-8DEA-3C01B433610F}"/>
              </a:ext>
            </a:extLst>
          </p:cNvPr>
          <p:cNvGrpSpPr/>
          <p:nvPr/>
        </p:nvGrpSpPr>
        <p:grpSpPr>
          <a:xfrm>
            <a:off x="2578678" y="3300853"/>
            <a:ext cx="72333" cy="315212"/>
            <a:chOff x="1595669" y="1324328"/>
            <a:chExt cx="72333" cy="315212"/>
          </a:xfrm>
        </p:grpSpPr>
        <p:cxnSp>
          <p:nvCxnSpPr>
            <p:cNvPr id="13" name="Straight Connector 12">
              <a:extLst>
                <a:ext uri="{FF2B5EF4-FFF2-40B4-BE49-F238E27FC236}">
                  <a16:creationId xmlns:a16="http://schemas.microsoft.com/office/drawing/2014/main" id="{6C8C754D-EBAA-024F-900E-4A6C71F06ADF}"/>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18054E-F514-F44D-838A-AC0486BD00A7}"/>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AF3419B-1381-AF47-B329-9174CA201E3E}"/>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0201445-A01F-CD49-BF06-F853DABC6DF4}"/>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BE1BF26-3C2D-AA4B-8A9E-4891EDAB8205}"/>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B07A6ECF-021C-C44A-A436-D5D6CA375B9C}"/>
              </a:ext>
            </a:extLst>
          </p:cNvPr>
          <p:cNvGrpSpPr/>
          <p:nvPr/>
        </p:nvGrpSpPr>
        <p:grpSpPr>
          <a:xfrm>
            <a:off x="978969" y="2894813"/>
            <a:ext cx="72333" cy="315212"/>
            <a:chOff x="1595669" y="1324328"/>
            <a:chExt cx="72333" cy="315212"/>
          </a:xfrm>
        </p:grpSpPr>
        <p:cxnSp>
          <p:nvCxnSpPr>
            <p:cNvPr id="19" name="Straight Connector 18">
              <a:extLst>
                <a:ext uri="{FF2B5EF4-FFF2-40B4-BE49-F238E27FC236}">
                  <a16:creationId xmlns:a16="http://schemas.microsoft.com/office/drawing/2014/main" id="{638DC7F1-2550-1142-972A-D42542073D04}"/>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3DC6DEF-36B8-AD4C-9BDC-A8DB51F76D4F}"/>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30FF10B-5EDF-9A45-8AAE-27412BB2FF5F}"/>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CDA222F-BACB-2647-8AD0-926F90B08082}"/>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4EA011A-8095-6C4E-A9A7-814F754CB8E8}"/>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CCE649A7-9590-F94D-B3AC-67973E12CE72}"/>
              </a:ext>
            </a:extLst>
          </p:cNvPr>
          <p:cNvSpPr txBox="1"/>
          <p:nvPr/>
        </p:nvSpPr>
        <p:spPr>
          <a:xfrm>
            <a:off x="3637882" y="5744531"/>
            <a:ext cx="2728541" cy="707886"/>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Perspective view </a:t>
            </a:r>
            <a:r>
              <a:rPr lang="en-US" sz="4000" dirty="0">
                <a:latin typeface="Times New Roman" panose="02020603050405020304" pitchFamily="18" charset="0"/>
                <a:cs typeface="Times New Roman" panose="02020603050405020304" pitchFamily="18" charset="0"/>
              </a:rPr>
              <a:t>   </a:t>
            </a:r>
          </a:p>
        </p:txBody>
      </p:sp>
      <p:sp>
        <p:nvSpPr>
          <p:cNvPr id="25" name="TextBox 24">
            <a:extLst>
              <a:ext uri="{FF2B5EF4-FFF2-40B4-BE49-F238E27FC236}">
                <a16:creationId xmlns:a16="http://schemas.microsoft.com/office/drawing/2014/main" id="{907DCB02-0CE8-5E4B-BF43-21AEFE6E170A}"/>
              </a:ext>
            </a:extLst>
          </p:cNvPr>
          <p:cNvSpPr txBox="1"/>
          <p:nvPr/>
        </p:nvSpPr>
        <p:spPr>
          <a:xfrm>
            <a:off x="2090415" y="329958"/>
            <a:ext cx="5023116"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3D Lattice Truss Beams - Design #6             </a:t>
            </a:r>
          </a:p>
        </p:txBody>
      </p:sp>
      <p:grpSp>
        <p:nvGrpSpPr>
          <p:cNvPr id="26" name="Group 25">
            <a:extLst>
              <a:ext uri="{FF2B5EF4-FFF2-40B4-BE49-F238E27FC236}">
                <a16:creationId xmlns:a16="http://schemas.microsoft.com/office/drawing/2014/main" id="{CABBBEE7-7E7C-DB4B-853A-16912CDC54AE}"/>
              </a:ext>
            </a:extLst>
          </p:cNvPr>
          <p:cNvGrpSpPr/>
          <p:nvPr/>
        </p:nvGrpSpPr>
        <p:grpSpPr>
          <a:xfrm>
            <a:off x="1776829" y="3737496"/>
            <a:ext cx="72333" cy="315212"/>
            <a:chOff x="1595669" y="1324328"/>
            <a:chExt cx="72333" cy="315212"/>
          </a:xfrm>
        </p:grpSpPr>
        <p:cxnSp>
          <p:nvCxnSpPr>
            <p:cNvPr id="27" name="Straight Connector 26">
              <a:extLst>
                <a:ext uri="{FF2B5EF4-FFF2-40B4-BE49-F238E27FC236}">
                  <a16:creationId xmlns:a16="http://schemas.microsoft.com/office/drawing/2014/main" id="{D54CCDD5-BA13-0A48-8E5C-B94D7E56417E}"/>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B9FF0E8-EF07-8A4E-AE4B-8F5F0E9799CD}"/>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80233CD-6DE9-2946-9CAA-3BDA6B99750E}"/>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3173C01-242F-D344-B727-41B87AF3C526}"/>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B5C163B-5DA5-B749-A8BF-CD6C14ECC56E}"/>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B08FE902-B262-D147-8403-9235FB195A8E}"/>
              </a:ext>
            </a:extLst>
          </p:cNvPr>
          <p:cNvGrpSpPr/>
          <p:nvPr/>
        </p:nvGrpSpPr>
        <p:grpSpPr>
          <a:xfrm>
            <a:off x="372191" y="6069070"/>
            <a:ext cx="1678033" cy="481586"/>
            <a:chOff x="1032936" y="5890542"/>
            <a:chExt cx="1678033" cy="481586"/>
          </a:xfrm>
        </p:grpSpPr>
        <p:sp>
          <p:nvSpPr>
            <p:cNvPr id="36" name="TextBox 35">
              <a:extLst>
                <a:ext uri="{FF2B5EF4-FFF2-40B4-BE49-F238E27FC236}">
                  <a16:creationId xmlns:a16="http://schemas.microsoft.com/office/drawing/2014/main" id="{3BB65279-F94B-A146-9314-543023F12B91}"/>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37" name="TextBox 36">
              <a:extLst>
                <a:ext uri="{FF2B5EF4-FFF2-40B4-BE49-F238E27FC236}">
                  <a16:creationId xmlns:a16="http://schemas.microsoft.com/office/drawing/2014/main" id="{302DBBBA-7C06-5644-805B-2DF78202AFA8}"/>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800146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85401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FDD5E37-A541-2F4A-8F9A-59200FEF4342}"/>
              </a:ext>
            </a:extLst>
          </p:cNvPr>
          <p:cNvPicPr>
            <a:picLocks noChangeAspect="1"/>
          </p:cNvPicPr>
          <p:nvPr/>
        </p:nvPicPr>
        <p:blipFill>
          <a:blip r:embed="rId2"/>
          <a:stretch>
            <a:fillRect/>
          </a:stretch>
        </p:blipFill>
        <p:spPr>
          <a:xfrm>
            <a:off x="1808173" y="1443171"/>
            <a:ext cx="5905787" cy="4057671"/>
          </a:xfrm>
          <a:prstGeom prst="rect">
            <a:avLst/>
          </a:prstGeom>
        </p:spPr>
      </p:pic>
      <p:sp>
        <p:nvSpPr>
          <p:cNvPr id="6" name="TextBox 5">
            <a:extLst>
              <a:ext uri="{FF2B5EF4-FFF2-40B4-BE49-F238E27FC236}">
                <a16:creationId xmlns:a16="http://schemas.microsoft.com/office/drawing/2014/main" id="{C5F2CB05-90F8-8948-9CDA-7DE1DA89FD92}"/>
              </a:ext>
            </a:extLst>
          </p:cNvPr>
          <p:cNvSpPr txBox="1"/>
          <p:nvPr/>
        </p:nvSpPr>
        <p:spPr>
          <a:xfrm>
            <a:off x="3996109" y="5907624"/>
            <a:ext cx="153841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Top View   </a:t>
            </a:r>
          </a:p>
        </p:txBody>
      </p:sp>
      <p:sp>
        <p:nvSpPr>
          <p:cNvPr id="7" name="TextBox 6">
            <a:extLst>
              <a:ext uri="{FF2B5EF4-FFF2-40B4-BE49-F238E27FC236}">
                <a16:creationId xmlns:a16="http://schemas.microsoft.com/office/drawing/2014/main" id="{0C521F5C-EECD-1A4F-B5A7-BF8BE93A54EB}"/>
              </a:ext>
            </a:extLst>
          </p:cNvPr>
          <p:cNvSpPr txBox="1"/>
          <p:nvPr/>
        </p:nvSpPr>
        <p:spPr>
          <a:xfrm>
            <a:off x="2090415" y="329958"/>
            <a:ext cx="5023116"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3D Lattice Truss Beams - Design #6             </a:t>
            </a:r>
          </a:p>
        </p:txBody>
      </p:sp>
      <p:grpSp>
        <p:nvGrpSpPr>
          <p:cNvPr id="8" name="Group 7">
            <a:extLst>
              <a:ext uri="{FF2B5EF4-FFF2-40B4-BE49-F238E27FC236}">
                <a16:creationId xmlns:a16="http://schemas.microsoft.com/office/drawing/2014/main" id="{F0F821F1-E00C-284F-86D7-323B9199A702}"/>
              </a:ext>
            </a:extLst>
          </p:cNvPr>
          <p:cNvGrpSpPr/>
          <p:nvPr/>
        </p:nvGrpSpPr>
        <p:grpSpPr>
          <a:xfrm>
            <a:off x="2117003" y="2673722"/>
            <a:ext cx="72333" cy="315212"/>
            <a:chOff x="1595669" y="1324328"/>
            <a:chExt cx="72333" cy="315212"/>
          </a:xfrm>
        </p:grpSpPr>
        <p:cxnSp>
          <p:nvCxnSpPr>
            <p:cNvPr id="9" name="Straight Connector 8">
              <a:extLst>
                <a:ext uri="{FF2B5EF4-FFF2-40B4-BE49-F238E27FC236}">
                  <a16:creationId xmlns:a16="http://schemas.microsoft.com/office/drawing/2014/main" id="{EB1F0A34-4184-1340-95EB-BBCDCE4CBF08}"/>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646F3C9-B30D-494B-9508-83FE4DFDEA6D}"/>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362B09-F7EA-8E41-9178-7E8FCB934AE3}"/>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4CEFAD2-3869-0340-A43F-DD0A54B9DE6B}"/>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75BED15-8305-5147-9CC3-58DFE48C52BA}"/>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36437E79-E229-4D4A-B40D-DF05B95FD257}"/>
              </a:ext>
            </a:extLst>
          </p:cNvPr>
          <p:cNvGrpSpPr/>
          <p:nvPr/>
        </p:nvGrpSpPr>
        <p:grpSpPr>
          <a:xfrm>
            <a:off x="2108524" y="3916790"/>
            <a:ext cx="72333" cy="315212"/>
            <a:chOff x="1595669" y="1324328"/>
            <a:chExt cx="72333" cy="315212"/>
          </a:xfrm>
        </p:grpSpPr>
        <p:cxnSp>
          <p:nvCxnSpPr>
            <p:cNvPr id="15" name="Straight Connector 14">
              <a:extLst>
                <a:ext uri="{FF2B5EF4-FFF2-40B4-BE49-F238E27FC236}">
                  <a16:creationId xmlns:a16="http://schemas.microsoft.com/office/drawing/2014/main" id="{D3C94130-608A-424A-93FC-BCF9CDA4BFF7}"/>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67218E5-0D9F-5A41-9C2D-40CB04EDBE15}"/>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5DDA07-91B2-4D41-BAAA-F28246EF2962}"/>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DFABD22-F3A7-8842-AACB-66928015E786}"/>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2D7D029-1B40-214C-A0CA-33D6B8057325}"/>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2C1C9C23-D276-AD41-99C0-D992CE3A004C}"/>
              </a:ext>
            </a:extLst>
          </p:cNvPr>
          <p:cNvGrpSpPr/>
          <p:nvPr/>
        </p:nvGrpSpPr>
        <p:grpSpPr>
          <a:xfrm>
            <a:off x="2123877" y="1394794"/>
            <a:ext cx="72333" cy="315212"/>
            <a:chOff x="1595669" y="1324328"/>
            <a:chExt cx="72333" cy="315212"/>
          </a:xfrm>
        </p:grpSpPr>
        <p:cxnSp>
          <p:nvCxnSpPr>
            <p:cNvPr id="21" name="Straight Connector 20">
              <a:extLst>
                <a:ext uri="{FF2B5EF4-FFF2-40B4-BE49-F238E27FC236}">
                  <a16:creationId xmlns:a16="http://schemas.microsoft.com/office/drawing/2014/main" id="{6272EEA9-2FFC-2240-B464-F59B894A3D53}"/>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6F2175E-A291-FB4C-931B-5A8D3BDC025C}"/>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A492F45-326A-1A4B-AC46-AFD651DAB299}"/>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8E54D30-73C9-7749-84A4-48B677ADBA0D}"/>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83745D1-A8F9-324E-AD3E-8B7F6640A711}"/>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8E297297-E24F-5B48-A4B2-0E86D375BA4E}"/>
              </a:ext>
            </a:extLst>
          </p:cNvPr>
          <p:cNvGrpSpPr/>
          <p:nvPr/>
        </p:nvGrpSpPr>
        <p:grpSpPr>
          <a:xfrm>
            <a:off x="2111722" y="5153405"/>
            <a:ext cx="72333" cy="315212"/>
            <a:chOff x="1595669" y="1324328"/>
            <a:chExt cx="72333" cy="315212"/>
          </a:xfrm>
        </p:grpSpPr>
        <p:cxnSp>
          <p:nvCxnSpPr>
            <p:cNvPr id="27" name="Straight Connector 26">
              <a:extLst>
                <a:ext uri="{FF2B5EF4-FFF2-40B4-BE49-F238E27FC236}">
                  <a16:creationId xmlns:a16="http://schemas.microsoft.com/office/drawing/2014/main" id="{E748C357-DCF7-954E-9649-3D65B5F2E3CE}"/>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2B1956-0F93-3B40-8D7E-D91DD3EDECF5}"/>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4503E2D-AD0B-9E49-9D8B-622D2FA48852}"/>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7003AF6-5964-9243-9D0E-3DB472E67EC3}"/>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F46FF99-830D-A54D-895B-C4F4190C85C9}"/>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E152A09E-A89D-2441-A093-34CC28E7F098}"/>
              </a:ext>
            </a:extLst>
          </p:cNvPr>
          <p:cNvGrpSpPr/>
          <p:nvPr/>
        </p:nvGrpSpPr>
        <p:grpSpPr>
          <a:xfrm>
            <a:off x="372191" y="6069070"/>
            <a:ext cx="1678033" cy="481586"/>
            <a:chOff x="1032936" y="5890542"/>
            <a:chExt cx="1678033" cy="481586"/>
          </a:xfrm>
        </p:grpSpPr>
        <p:sp>
          <p:nvSpPr>
            <p:cNvPr id="36" name="TextBox 35">
              <a:extLst>
                <a:ext uri="{FF2B5EF4-FFF2-40B4-BE49-F238E27FC236}">
                  <a16:creationId xmlns:a16="http://schemas.microsoft.com/office/drawing/2014/main" id="{4C513980-E407-8C4C-9EFE-F7868533B6DB}"/>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37" name="TextBox 36">
              <a:extLst>
                <a:ext uri="{FF2B5EF4-FFF2-40B4-BE49-F238E27FC236}">
                  <a16:creationId xmlns:a16="http://schemas.microsoft.com/office/drawing/2014/main" id="{791D252F-58B1-5044-97A2-251C12CE7379}"/>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101814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85401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AE533FD-CFA8-A442-A259-60060D278C04}"/>
              </a:ext>
            </a:extLst>
          </p:cNvPr>
          <p:cNvPicPr>
            <a:picLocks noChangeAspect="1"/>
          </p:cNvPicPr>
          <p:nvPr/>
        </p:nvPicPr>
        <p:blipFill>
          <a:blip r:embed="rId2"/>
          <a:stretch>
            <a:fillRect/>
          </a:stretch>
        </p:blipFill>
        <p:spPr>
          <a:xfrm>
            <a:off x="1149584" y="2111057"/>
            <a:ext cx="7521456" cy="2498386"/>
          </a:xfrm>
          <a:prstGeom prst="rect">
            <a:avLst/>
          </a:prstGeom>
        </p:spPr>
      </p:pic>
      <p:grpSp>
        <p:nvGrpSpPr>
          <p:cNvPr id="6" name="Group 5">
            <a:extLst>
              <a:ext uri="{FF2B5EF4-FFF2-40B4-BE49-F238E27FC236}">
                <a16:creationId xmlns:a16="http://schemas.microsoft.com/office/drawing/2014/main" id="{4EB5CF61-A063-D843-8F48-2BBDD05CEF85}"/>
              </a:ext>
            </a:extLst>
          </p:cNvPr>
          <p:cNvGrpSpPr/>
          <p:nvPr/>
        </p:nvGrpSpPr>
        <p:grpSpPr>
          <a:xfrm>
            <a:off x="1460972" y="2323676"/>
            <a:ext cx="72333" cy="315212"/>
            <a:chOff x="1595669" y="1324328"/>
            <a:chExt cx="72333" cy="315212"/>
          </a:xfrm>
        </p:grpSpPr>
        <p:cxnSp>
          <p:nvCxnSpPr>
            <p:cNvPr id="7" name="Straight Connector 6">
              <a:extLst>
                <a:ext uri="{FF2B5EF4-FFF2-40B4-BE49-F238E27FC236}">
                  <a16:creationId xmlns:a16="http://schemas.microsoft.com/office/drawing/2014/main" id="{31DB05CC-BD1B-7E44-8D03-2EC8E9E73073}"/>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360919C-18C3-7B4C-9456-B2E3B50C86FC}"/>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D2FB8A-6518-7246-A3A9-A50CE12A73F8}"/>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E9BDEFC-054D-D140-ACFC-206782357C42}"/>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D9C51F-65A5-134F-8926-12076CCAFEE1}"/>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4EFCBB2D-8213-C74A-96D0-738AD9C7F5FE}"/>
              </a:ext>
            </a:extLst>
          </p:cNvPr>
          <p:cNvGrpSpPr/>
          <p:nvPr/>
        </p:nvGrpSpPr>
        <p:grpSpPr>
          <a:xfrm>
            <a:off x="1457017" y="3921578"/>
            <a:ext cx="72333" cy="315212"/>
            <a:chOff x="1595669" y="1324328"/>
            <a:chExt cx="72333" cy="315212"/>
          </a:xfrm>
        </p:grpSpPr>
        <p:cxnSp>
          <p:nvCxnSpPr>
            <p:cNvPr id="19" name="Straight Connector 18">
              <a:extLst>
                <a:ext uri="{FF2B5EF4-FFF2-40B4-BE49-F238E27FC236}">
                  <a16:creationId xmlns:a16="http://schemas.microsoft.com/office/drawing/2014/main" id="{76C9DFE2-0FCD-EF40-8F2F-D9D058EB0789}"/>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C14F3F6-6100-C64A-A72F-78B621324148}"/>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7A62B07-0EBC-5C4F-8E94-098D198088FC}"/>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A8B97E2-B226-CA41-B78B-D91AFE315F56}"/>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07DC6BC-817D-8147-B425-8F322A41A6F0}"/>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2D136EAC-C74D-DA4C-A363-E301BCCD473B}"/>
              </a:ext>
            </a:extLst>
          </p:cNvPr>
          <p:cNvSpPr txBox="1"/>
          <p:nvPr/>
        </p:nvSpPr>
        <p:spPr>
          <a:xfrm>
            <a:off x="4174865" y="5934519"/>
            <a:ext cx="155216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Side View   </a:t>
            </a:r>
          </a:p>
        </p:txBody>
      </p:sp>
      <p:sp>
        <p:nvSpPr>
          <p:cNvPr id="25" name="TextBox 24">
            <a:extLst>
              <a:ext uri="{FF2B5EF4-FFF2-40B4-BE49-F238E27FC236}">
                <a16:creationId xmlns:a16="http://schemas.microsoft.com/office/drawing/2014/main" id="{0E1E2E80-FFA3-5F42-812B-39F309376DF6}"/>
              </a:ext>
            </a:extLst>
          </p:cNvPr>
          <p:cNvSpPr txBox="1"/>
          <p:nvPr/>
        </p:nvSpPr>
        <p:spPr>
          <a:xfrm>
            <a:off x="2090415" y="329958"/>
            <a:ext cx="5023116"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3D Lattice Truss Beams - Design #6             </a:t>
            </a:r>
          </a:p>
        </p:txBody>
      </p:sp>
      <p:grpSp>
        <p:nvGrpSpPr>
          <p:cNvPr id="29" name="Group 28">
            <a:extLst>
              <a:ext uri="{FF2B5EF4-FFF2-40B4-BE49-F238E27FC236}">
                <a16:creationId xmlns:a16="http://schemas.microsoft.com/office/drawing/2014/main" id="{68AC1E11-D0DA-9640-B848-2FD94AE9450B}"/>
              </a:ext>
            </a:extLst>
          </p:cNvPr>
          <p:cNvGrpSpPr/>
          <p:nvPr/>
        </p:nvGrpSpPr>
        <p:grpSpPr>
          <a:xfrm>
            <a:off x="379118" y="6069070"/>
            <a:ext cx="1678033" cy="481586"/>
            <a:chOff x="1032936" y="5890542"/>
            <a:chExt cx="1678033" cy="481586"/>
          </a:xfrm>
        </p:grpSpPr>
        <p:sp>
          <p:nvSpPr>
            <p:cNvPr id="30" name="TextBox 29">
              <a:extLst>
                <a:ext uri="{FF2B5EF4-FFF2-40B4-BE49-F238E27FC236}">
                  <a16:creationId xmlns:a16="http://schemas.microsoft.com/office/drawing/2014/main" id="{4F618EEF-9871-7449-AE7C-0FC4C71234ED}"/>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31" name="TextBox 30">
              <a:extLst>
                <a:ext uri="{FF2B5EF4-FFF2-40B4-BE49-F238E27FC236}">
                  <a16:creationId xmlns:a16="http://schemas.microsoft.com/office/drawing/2014/main" id="{18DED01A-FAE8-1648-96C1-BD054D2006CF}"/>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2449222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85401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598D38D-9EB8-B948-90B9-BADACEB1FDB2}"/>
              </a:ext>
            </a:extLst>
          </p:cNvPr>
          <p:cNvPicPr>
            <a:picLocks noChangeAspect="1"/>
          </p:cNvPicPr>
          <p:nvPr/>
        </p:nvPicPr>
        <p:blipFill>
          <a:blip r:embed="rId2"/>
          <a:stretch>
            <a:fillRect/>
          </a:stretch>
        </p:blipFill>
        <p:spPr>
          <a:xfrm rot="16200000">
            <a:off x="3066526" y="278327"/>
            <a:ext cx="3444900" cy="6858000"/>
          </a:xfrm>
          <a:prstGeom prst="rect">
            <a:avLst/>
          </a:prstGeom>
        </p:spPr>
      </p:pic>
      <p:sp>
        <p:nvSpPr>
          <p:cNvPr id="6" name="TextBox 5">
            <a:extLst>
              <a:ext uri="{FF2B5EF4-FFF2-40B4-BE49-F238E27FC236}">
                <a16:creationId xmlns:a16="http://schemas.microsoft.com/office/drawing/2014/main" id="{A4BC05F9-0109-E64D-A4AF-109337476592}"/>
              </a:ext>
            </a:extLst>
          </p:cNvPr>
          <p:cNvSpPr txBox="1"/>
          <p:nvPr/>
        </p:nvSpPr>
        <p:spPr>
          <a:xfrm>
            <a:off x="3979753" y="5928805"/>
            <a:ext cx="160310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Front view  </a:t>
            </a:r>
          </a:p>
        </p:txBody>
      </p:sp>
      <p:sp>
        <p:nvSpPr>
          <p:cNvPr id="7" name="TextBox 6">
            <a:extLst>
              <a:ext uri="{FF2B5EF4-FFF2-40B4-BE49-F238E27FC236}">
                <a16:creationId xmlns:a16="http://schemas.microsoft.com/office/drawing/2014/main" id="{63121FE6-B818-1848-942C-AA6DEEC7A000}"/>
              </a:ext>
            </a:extLst>
          </p:cNvPr>
          <p:cNvSpPr txBox="1"/>
          <p:nvPr/>
        </p:nvSpPr>
        <p:spPr>
          <a:xfrm>
            <a:off x="2090415" y="329958"/>
            <a:ext cx="5023116"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3D Lattice Truss Beams - Design #6             </a:t>
            </a:r>
          </a:p>
        </p:txBody>
      </p:sp>
      <p:grpSp>
        <p:nvGrpSpPr>
          <p:cNvPr id="11" name="Group 10">
            <a:extLst>
              <a:ext uri="{FF2B5EF4-FFF2-40B4-BE49-F238E27FC236}">
                <a16:creationId xmlns:a16="http://schemas.microsoft.com/office/drawing/2014/main" id="{4C8C5C55-59B8-9546-B2FF-BD34552BE93B}"/>
              </a:ext>
            </a:extLst>
          </p:cNvPr>
          <p:cNvGrpSpPr/>
          <p:nvPr/>
        </p:nvGrpSpPr>
        <p:grpSpPr>
          <a:xfrm>
            <a:off x="392972" y="6069070"/>
            <a:ext cx="1678033" cy="481586"/>
            <a:chOff x="1032936" y="5890542"/>
            <a:chExt cx="1678033" cy="481586"/>
          </a:xfrm>
        </p:grpSpPr>
        <p:sp>
          <p:nvSpPr>
            <p:cNvPr id="12" name="TextBox 11">
              <a:extLst>
                <a:ext uri="{FF2B5EF4-FFF2-40B4-BE49-F238E27FC236}">
                  <a16:creationId xmlns:a16="http://schemas.microsoft.com/office/drawing/2014/main" id="{21C9BA33-07B3-B442-A5B7-9EB15C57314F}"/>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13" name="TextBox 12">
              <a:extLst>
                <a:ext uri="{FF2B5EF4-FFF2-40B4-BE49-F238E27FC236}">
                  <a16:creationId xmlns:a16="http://schemas.microsoft.com/office/drawing/2014/main" id="{FCE114AC-19A0-774F-B8EA-2CE6165D95AA}"/>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3824040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2C59D9A-F6AE-BE48-80D7-B890A7E10294}"/>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A94AE9E-AC54-0940-AA8B-825F29536597}"/>
              </a:ext>
            </a:extLst>
          </p:cNvPr>
          <p:cNvSpPr txBox="1"/>
          <p:nvPr/>
        </p:nvSpPr>
        <p:spPr>
          <a:xfrm>
            <a:off x="3511781" y="3474648"/>
            <a:ext cx="279262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Three dimensional    </a:t>
            </a:r>
          </a:p>
        </p:txBody>
      </p:sp>
      <p:sp>
        <p:nvSpPr>
          <p:cNvPr id="14" name="TextBox 13">
            <a:extLst>
              <a:ext uri="{FF2B5EF4-FFF2-40B4-BE49-F238E27FC236}">
                <a16:creationId xmlns:a16="http://schemas.microsoft.com/office/drawing/2014/main" id="{6ECAE1B1-2713-2E4C-B971-7B50E8F1EBAD}"/>
              </a:ext>
            </a:extLst>
          </p:cNvPr>
          <p:cNvSpPr txBox="1"/>
          <p:nvPr/>
        </p:nvSpPr>
        <p:spPr>
          <a:xfrm>
            <a:off x="3505602" y="2936046"/>
            <a:ext cx="279880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Illustrated end force    </a:t>
            </a:r>
          </a:p>
        </p:txBody>
      </p:sp>
      <p:sp>
        <p:nvSpPr>
          <p:cNvPr id="17" name="Oval 16">
            <a:extLst>
              <a:ext uri="{FF2B5EF4-FFF2-40B4-BE49-F238E27FC236}">
                <a16:creationId xmlns:a16="http://schemas.microsoft.com/office/drawing/2014/main" id="{354DE5AA-3F6B-2148-9C8B-9FE58A07E04C}"/>
              </a:ext>
            </a:extLst>
          </p:cNvPr>
          <p:cNvSpPr/>
          <p:nvPr/>
        </p:nvSpPr>
        <p:spPr>
          <a:xfrm>
            <a:off x="3305836" y="3162463"/>
            <a:ext cx="61783" cy="6178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B19F4543-1AA1-254A-9AC4-406E715B1085}"/>
              </a:ext>
            </a:extLst>
          </p:cNvPr>
          <p:cNvSpPr/>
          <p:nvPr/>
        </p:nvSpPr>
        <p:spPr>
          <a:xfrm>
            <a:off x="3309958" y="3710278"/>
            <a:ext cx="61783" cy="6178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3" name="TextBox 112">
            <a:extLst>
              <a:ext uri="{FF2B5EF4-FFF2-40B4-BE49-F238E27FC236}">
                <a16:creationId xmlns:a16="http://schemas.microsoft.com/office/drawing/2014/main" id="{55AD0F06-CF38-C64F-89B9-B9FB9C458870}"/>
              </a:ext>
            </a:extLst>
          </p:cNvPr>
          <p:cNvSpPr txBox="1"/>
          <p:nvPr/>
        </p:nvSpPr>
        <p:spPr>
          <a:xfrm>
            <a:off x="3515900" y="2418121"/>
            <a:ext cx="167541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7 designs  </a:t>
            </a:r>
          </a:p>
        </p:txBody>
      </p:sp>
      <p:sp>
        <p:nvSpPr>
          <p:cNvPr id="114" name="Oval 113">
            <a:extLst>
              <a:ext uri="{FF2B5EF4-FFF2-40B4-BE49-F238E27FC236}">
                <a16:creationId xmlns:a16="http://schemas.microsoft.com/office/drawing/2014/main" id="{C3DFFFAC-5267-F349-8682-0DEE14382575}"/>
              </a:ext>
            </a:extLst>
          </p:cNvPr>
          <p:cNvSpPr/>
          <p:nvPr/>
        </p:nvSpPr>
        <p:spPr>
          <a:xfrm>
            <a:off x="3305836" y="2628186"/>
            <a:ext cx="61783" cy="6178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2" name="TextBox 111">
            <a:extLst>
              <a:ext uri="{FF2B5EF4-FFF2-40B4-BE49-F238E27FC236}">
                <a16:creationId xmlns:a16="http://schemas.microsoft.com/office/drawing/2014/main" id="{81A0F5CA-D93F-8A45-B137-5521D4E9C208}"/>
              </a:ext>
            </a:extLst>
          </p:cNvPr>
          <p:cNvSpPr txBox="1"/>
          <p:nvPr/>
        </p:nvSpPr>
        <p:spPr>
          <a:xfrm>
            <a:off x="2018256" y="1480602"/>
            <a:ext cx="5358937"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3D Lattice Truss Beam Designs         </a:t>
            </a:r>
          </a:p>
        </p:txBody>
      </p:sp>
      <p:sp>
        <p:nvSpPr>
          <p:cNvPr id="15" name="TextBox 14">
            <a:extLst>
              <a:ext uri="{FF2B5EF4-FFF2-40B4-BE49-F238E27FC236}">
                <a16:creationId xmlns:a16="http://schemas.microsoft.com/office/drawing/2014/main" id="{6813EDAA-A3A0-5645-BA81-2E630048ECA9}"/>
              </a:ext>
            </a:extLst>
          </p:cNvPr>
          <p:cNvSpPr txBox="1"/>
          <p:nvPr/>
        </p:nvSpPr>
        <p:spPr>
          <a:xfrm>
            <a:off x="7024764" y="5622685"/>
            <a:ext cx="1659141" cy="861774"/>
          </a:xfrm>
          <a:prstGeom prst="rect">
            <a:avLst/>
          </a:prstGeom>
          <a:noFill/>
        </p:spPr>
        <p:txBody>
          <a:bodyPr wrap="square" rtlCol="0">
            <a:spAutoFit/>
          </a:bodyPr>
          <a:lstStyle/>
          <a:p>
            <a:r>
              <a:rPr lang="en-US" sz="1000" dirty="0"/>
              <a:t>References: </a:t>
            </a:r>
          </a:p>
          <a:p>
            <a:pPr marL="171450" indent="-171450">
              <a:buFont typeface="Arial" panose="020B0604020202020204" pitchFamily="34" charset="0"/>
              <a:buChar char="•"/>
            </a:pPr>
            <a:r>
              <a:rPr lang="en-US" sz="1000" dirty="0"/>
              <a:t>Stephen H. Long </a:t>
            </a:r>
          </a:p>
          <a:p>
            <a:pPr marL="171450" indent="-171450">
              <a:buFont typeface="Arial" panose="020B0604020202020204" pitchFamily="34" charset="0"/>
              <a:buChar char="•"/>
            </a:pPr>
            <a:r>
              <a:rPr lang="en-US" sz="1000" dirty="0" err="1"/>
              <a:t>Ithiel</a:t>
            </a:r>
            <a:r>
              <a:rPr lang="en-US" sz="1000" dirty="0"/>
              <a:t> Town </a:t>
            </a:r>
          </a:p>
          <a:p>
            <a:pPr marL="171450" indent="-171450">
              <a:buFont typeface="Arial" panose="020B0604020202020204" pitchFamily="34" charset="0"/>
              <a:buChar char="•"/>
            </a:pPr>
            <a:r>
              <a:rPr lang="en-US" sz="1000" dirty="0"/>
              <a:t>Robert W. Smith  </a:t>
            </a:r>
          </a:p>
          <a:p>
            <a:pPr marL="171450" indent="-171450">
              <a:buFont typeface="Arial" panose="020B0604020202020204" pitchFamily="34" charset="0"/>
              <a:buChar char="•"/>
            </a:pPr>
            <a:r>
              <a:rPr lang="en-US" sz="1000" dirty="0"/>
              <a:t>Thomas and Caleb Pratt</a:t>
            </a:r>
          </a:p>
        </p:txBody>
      </p:sp>
      <p:grpSp>
        <p:nvGrpSpPr>
          <p:cNvPr id="3" name="Group 2">
            <a:extLst>
              <a:ext uri="{FF2B5EF4-FFF2-40B4-BE49-F238E27FC236}">
                <a16:creationId xmlns:a16="http://schemas.microsoft.com/office/drawing/2014/main" id="{76FF0E47-F9E6-D84A-A2F1-910A42B1D327}"/>
              </a:ext>
            </a:extLst>
          </p:cNvPr>
          <p:cNvGrpSpPr/>
          <p:nvPr/>
        </p:nvGrpSpPr>
        <p:grpSpPr>
          <a:xfrm>
            <a:off x="3649468" y="4562164"/>
            <a:ext cx="1451718" cy="1468161"/>
            <a:chOff x="3649468" y="4562164"/>
            <a:chExt cx="1451718" cy="1468161"/>
          </a:xfrm>
        </p:grpSpPr>
        <p:cxnSp>
          <p:nvCxnSpPr>
            <p:cNvPr id="9" name="Straight Arrow Connector 8">
              <a:extLst>
                <a:ext uri="{FF2B5EF4-FFF2-40B4-BE49-F238E27FC236}">
                  <a16:creationId xmlns:a16="http://schemas.microsoft.com/office/drawing/2014/main" id="{17C3C372-DDC5-D442-98E4-1AB588AB01CC}"/>
                </a:ext>
              </a:extLst>
            </p:cNvPr>
            <p:cNvCxnSpPr/>
            <p:nvPr/>
          </p:nvCxnSpPr>
          <p:spPr>
            <a:xfrm>
              <a:off x="4295352" y="5471349"/>
              <a:ext cx="46988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B07F55F-C768-F24F-9C05-6C97A062F4B3}"/>
                </a:ext>
              </a:extLst>
            </p:cNvPr>
            <p:cNvSpPr txBox="1"/>
            <p:nvPr/>
          </p:nvSpPr>
          <p:spPr>
            <a:xfrm>
              <a:off x="4820450" y="5259155"/>
              <a:ext cx="280736" cy="369332"/>
            </a:xfrm>
            <a:prstGeom prst="rect">
              <a:avLst/>
            </a:prstGeom>
            <a:noFill/>
          </p:spPr>
          <p:txBody>
            <a:bodyPr wrap="square" rtlCol="0">
              <a:spAutoFit/>
            </a:bodyPr>
            <a:lstStyle/>
            <a:p>
              <a:r>
                <a:rPr lang="en-US" dirty="0"/>
                <a:t>x</a:t>
              </a:r>
            </a:p>
          </p:txBody>
        </p:sp>
        <p:cxnSp>
          <p:nvCxnSpPr>
            <p:cNvPr id="11" name="Straight Arrow Connector 10">
              <a:extLst>
                <a:ext uri="{FF2B5EF4-FFF2-40B4-BE49-F238E27FC236}">
                  <a16:creationId xmlns:a16="http://schemas.microsoft.com/office/drawing/2014/main" id="{9DD9F573-5946-8441-8559-9B2D32D12564}"/>
                </a:ext>
              </a:extLst>
            </p:cNvPr>
            <p:cNvCxnSpPr>
              <a:cxnSpLocks/>
            </p:cNvCxnSpPr>
            <p:nvPr/>
          </p:nvCxnSpPr>
          <p:spPr>
            <a:xfrm flipV="1">
              <a:off x="4296552" y="4988949"/>
              <a:ext cx="0" cy="4824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69A8FA8-469A-9644-8BDB-EE13A36FDD1F}"/>
                </a:ext>
              </a:extLst>
            </p:cNvPr>
            <p:cNvSpPr txBox="1"/>
            <p:nvPr/>
          </p:nvSpPr>
          <p:spPr>
            <a:xfrm>
              <a:off x="4176584" y="4562164"/>
              <a:ext cx="280736" cy="369332"/>
            </a:xfrm>
            <a:prstGeom prst="rect">
              <a:avLst/>
            </a:prstGeom>
            <a:noFill/>
          </p:spPr>
          <p:txBody>
            <a:bodyPr wrap="square" rtlCol="0">
              <a:spAutoFit/>
            </a:bodyPr>
            <a:lstStyle/>
            <a:p>
              <a:r>
                <a:rPr lang="en-US" dirty="0"/>
                <a:t>y</a:t>
              </a:r>
            </a:p>
          </p:txBody>
        </p:sp>
        <p:cxnSp>
          <p:nvCxnSpPr>
            <p:cNvPr id="21" name="Straight Arrow Connector 20">
              <a:extLst>
                <a:ext uri="{FF2B5EF4-FFF2-40B4-BE49-F238E27FC236}">
                  <a16:creationId xmlns:a16="http://schemas.microsoft.com/office/drawing/2014/main" id="{EDB119A4-2285-A242-A5A1-31DA2A844D72}"/>
                </a:ext>
              </a:extLst>
            </p:cNvPr>
            <p:cNvCxnSpPr>
              <a:cxnSpLocks/>
            </p:cNvCxnSpPr>
            <p:nvPr/>
          </p:nvCxnSpPr>
          <p:spPr>
            <a:xfrm flipH="1">
              <a:off x="3946302" y="5471348"/>
              <a:ext cx="349650" cy="2656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0824A58-3639-BF4B-BF58-19CD245BCEF0}"/>
                </a:ext>
              </a:extLst>
            </p:cNvPr>
            <p:cNvSpPr txBox="1"/>
            <p:nvPr/>
          </p:nvSpPr>
          <p:spPr>
            <a:xfrm>
              <a:off x="3649468" y="5660993"/>
              <a:ext cx="280736" cy="369332"/>
            </a:xfrm>
            <a:prstGeom prst="rect">
              <a:avLst/>
            </a:prstGeom>
            <a:noFill/>
          </p:spPr>
          <p:txBody>
            <a:bodyPr wrap="square" rtlCol="0">
              <a:spAutoFit/>
            </a:bodyPr>
            <a:lstStyle/>
            <a:p>
              <a:r>
                <a:rPr lang="en-US" dirty="0"/>
                <a:t>z </a:t>
              </a:r>
            </a:p>
          </p:txBody>
        </p:sp>
      </p:grpSp>
      <p:grpSp>
        <p:nvGrpSpPr>
          <p:cNvPr id="23" name="Group 22">
            <a:extLst>
              <a:ext uri="{FF2B5EF4-FFF2-40B4-BE49-F238E27FC236}">
                <a16:creationId xmlns:a16="http://schemas.microsoft.com/office/drawing/2014/main" id="{53A14866-CB0F-0246-88AA-27E06CE1E25B}"/>
              </a:ext>
            </a:extLst>
          </p:cNvPr>
          <p:cNvGrpSpPr/>
          <p:nvPr/>
        </p:nvGrpSpPr>
        <p:grpSpPr>
          <a:xfrm>
            <a:off x="340223" y="6077157"/>
            <a:ext cx="1678033" cy="481586"/>
            <a:chOff x="1032936" y="5890542"/>
            <a:chExt cx="1678033" cy="481586"/>
          </a:xfrm>
        </p:grpSpPr>
        <p:sp>
          <p:nvSpPr>
            <p:cNvPr id="24" name="TextBox 23">
              <a:extLst>
                <a:ext uri="{FF2B5EF4-FFF2-40B4-BE49-F238E27FC236}">
                  <a16:creationId xmlns:a16="http://schemas.microsoft.com/office/drawing/2014/main" id="{EDACD9C6-CF3A-924D-8F60-A3F5B472743F}"/>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25" name="TextBox 24">
              <a:extLst>
                <a:ext uri="{FF2B5EF4-FFF2-40B4-BE49-F238E27FC236}">
                  <a16:creationId xmlns:a16="http://schemas.microsoft.com/office/drawing/2014/main" id="{669B1D9B-A7D8-2F48-A7EA-625AD91D3544}"/>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2004040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3F1645A-83E7-034F-AFAF-0CA009052E41}"/>
              </a:ext>
            </a:extLst>
          </p:cNvPr>
          <p:cNvSpPr txBox="1"/>
          <p:nvPr/>
        </p:nvSpPr>
        <p:spPr>
          <a:xfrm>
            <a:off x="3485280" y="2943925"/>
            <a:ext cx="272415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Design # 7   </a:t>
            </a:r>
          </a:p>
        </p:txBody>
      </p:sp>
    </p:spTree>
    <p:extLst>
      <p:ext uri="{BB962C8B-B14F-4D97-AF65-F5344CB8AC3E}">
        <p14:creationId xmlns:p14="http://schemas.microsoft.com/office/powerpoint/2010/main" val="2333852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82651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456D4A7-1F24-5749-BBB2-11E76C2DA035}"/>
              </a:ext>
            </a:extLst>
          </p:cNvPr>
          <p:cNvPicPr>
            <a:picLocks noChangeAspect="1"/>
          </p:cNvPicPr>
          <p:nvPr/>
        </p:nvPicPr>
        <p:blipFill>
          <a:blip r:embed="rId2"/>
          <a:stretch>
            <a:fillRect/>
          </a:stretch>
        </p:blipFill>
        <p:spPr>
          <a:xfrm>
            <a:off x="889812" y="1719024"/>
            <a:ext cx="7237708" cy="3692030"/>
          </a:xfrm>
          <a:prstGeom prst="rect">
            <a:avLst/>
          </a:prstGeom>
        </p:spPr>
      </p:pic>
      <p:grpSp>
        <p:nvGrpSpPr>
          <p:cNvPr id="6" name="Group 5">
            <a:extLst>
              <a:ext uri="{FF2B5EF4-FFF2-40B4-BE49-F238E27FC236}">
                <a16:creationId xmlns:a16="http://schemas.microsoft.com/office/drawing/2014/main" id="{71AFB1CC-CB3B-1643-9236-C2F12E8EA204}"/>
              </a:ext>
            </a:extLst>
          </p:cNvPr>
          <p:cNvGrpSpPr/>
          <p:nvPr/>
        </p:nvGrpSpPr>
        <p:grpSpPr>
          <a:xfrm>
            <a:off x="1915678" y="1833851"/>
            <a:ext cx="72333" cy="315212"/>
            <a:chOff x="1595669" y="1324328"/>
            <a:chExt cx="72333" cy="315212"/>
          </a:xfrm>
        </p:grpSpPr>
        <p:cxnSp>
          <p:nvCxnSpPr>
            <p:cNvPr id="7" name="Straight Connector 6">
              <a:extLst>
                <a:ext uri="{FF2B5EF4-FFF2-40B4-BE49-F238E27FC236}">
                  <a16:creationId xmlns:a16="http://schemas.microsoft.com/office/drawing/2014/main" id="{1E51DCF0-EA5B-8E4B-8312-B24448AA96F6}"/>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244A292-A40B-6B4B-B9E2-AE64AB82B230}"/>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D51C8B0-7F18-F741-9F91-7A9796F65515}"/>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2B9A3B-71AF-AF4B-BC83-A35E2A0020C0}"/>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C953B74-1495-6C45-B4CD-F9AE1BB610AA}"/>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1DBD4FC4-800F-5043-98BA-7994B43A2249}"/>
              </a:ext>
            </a:extLst>
          </p:cNvPr>
          <p:cNvGrpSpPr/>
          <p:nvPr/>
        </p:nvGrpSpPr>
        <p:grpSpPr>
          <a:xfrm>
            <a:off x="1142774" y="2275813"/>
            <a:ext cx="72333" cy="315212"/>
            <a:chOff x="1595669" y="1324328"/>
            <a:chExt cx="72333" cy="315212"/>
          </a:xfrm>
        </p:grpSpPr>
        <p:cxnSp>
          <p:nvCxnSpPr>
            <p:cNvPr id="13" name="Straight Connector 12">
              <a:extLst>
                <a:ext uri="{FF2B5EF4-FFF2-40B4-BE49-F238E27FC236}">
                  <a16:creationId xmlns:a16="http://schemas.microsoft.com/office/drawing/2014/main" id="{3F311B94-4408-B945-93AB-84F9C9276D15}"/>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4BEBBE-3A0F-3F49-B80D-090046ABE980}"/>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6F77470-4020-8146-83F7-656B0A9C2796}"/>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FBA888E-0896-C946-91C1-BADE5CBACE78}"/>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E3BBB84-6902-3A42-B975-A1027318DC3E}"/>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28EA0845-9BDF-9C45-81E9-F572AF078841}"/>
              </a:ext>
            </a:extLst>
          </p:cNvPr>
          <p:cNvGrpSpPr/>
          <p:nvPr/>
        </p:nvGrpSpPr>
        <p:grpSpPr>
          <a:xfrm>
            <a:off x="2308396" y="2570400"/>
            <a:ext cx="72333" cy="315212"/>
            <a:chOff x="1595669" y="1324328"/>
            <a:chExt cx="72333" cy="315212"/>
          </a:xfrm>
        </p:grpSpPr>
        <p:cxnSp>
          <p:nvCxnSpPr>
            <p:cNvPr id="19" name="Straight Connector 18">
              <a:extLst>
                <a:ext uri="{FF2B5EF4-FFF2-40B4-BE49-F238E27FC236}">
                  <a16:creationId xmlns:a16="http://schemas.microsoft.com/office/drawing/2014/main" id="{156FC674-177B-534D-8A11-811283E38EBD}"/>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56AF54-70B8-F347-8196-5EC0CFADBF59}"/>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754D217-C7D0-4A4B-B5E8-D708E0F11F27}"/>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213C01E-0212-F64C-AFAC-F4EB0584C4AA}"/>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CB71E67-8FE8-6144-81E6-3578444DFA91}"/>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60E6D933-5957-C54C-A2AE-79E78E90F5BD}"/>
              </a:ext>
            </a:extLst>
          </p:cNvPr>
          <p:cNvSpPr txBox="1"/>
          <p:nvPr/>
        </p:nvSpPr>
        <p:spPr>
          <a:xfrm>
            <a:off x="3686008" y="5713724"/>
            <a:ext cx="2625413" cy="707886"/>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Perspective view </a:t>
            </a:r>
            <a:r>
              <a:rPr lang="en-US" sz="4000" dirty="0">
                <a:latin typeface="Times New Roman" panose="02020603050405020304" pitchFamily="18" charset="0"/>
                <a:cs typeface="Times New Roman" panose="02020603050405020304" pitchFamily="18" charset="0"/>
              </a:rPr>
              <a:t>   </a:t>
            </a:r>
          </a:p>
        </p:txBody>
      </p:sp>
      <p:sp>
        <p:nvSpPr>
          <p:cNvPr id="25" name="TextBox 24">
            <a:extLst>
              <a:ext uri="{FF2B5EF4-FFF2-40B4-BE49-F238E27FC236}">
                <a16:creationId xmlns:a16="http://schemas.microsoft.com/office/drawing/2014/main" id="{00457322-21C5-6543-AA35-D235B948760A}"/>
              </a:ext>
            </a:extLst>
          </p:cNvPr>
          <p:cNvSpPr txBox="1"/>
          <p:nvPr/>
        </p:nvSpPr>
        <p:spPr>
          <a:xfrm>
            <a:off x="2090415" y="309333"/>
            <a:ext cx="5023116"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3D Lattice Truss Beams - Design #7             </a:t>
            </a:r>
          </a:p>
        </p:txBody>
      </p:sp>
      <p:grpSp>
        <p:nvGrpSpPr>
          <p:cNvPr id="26" name="Group 25">
            <a:extLst>
              <a:ext uri="{FF2B5EF4-FFF2-40B4-BE49-F238E27FC236}">
                <a16:creationId xmlns:a16="http://schemas.microsoft.com/office/drawing/2014/main" id="{EBBD33BF-720A-7844-9638-E067C90B1ABD}"/>
              </a:ext>
            </a:extLst>
          </p:cNvPr>
          <p:cNvGrpSpPr/>
          <p:nvPr/>
        </p:nvGrpSpPr>
        <p:grpSpPr>
          <a:xfrm>
            <a:off x="1535805" y="3319519"/>
            <a:ext cx="72333" cy="315212"/>
            <a:chOff x="1595669" y="1324328"/>
            <a:chExt cx="72333" cy="315212"/>
          </a:xfrm>
        </p:grpSpPr>
        <p:cxnSp>
          <p:nvCxnSpPr>
            <p:cNvPr id="27" name="Straight Connector 26">
              <a:extLst>
                <a:ext uri="{FF2B5EF4-FFF2-40B4-BE49-F238E27FC236}">
                  <a16:creationId xmlns:a16="http://schemas.microsoft.com/office/drawing/2014/main" id="{810579DC-94D5-3344-A472-2E44EF266D56}"/>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035C355-DD64-8E46-8FDA-4F76A5CA9840}"/>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539A647-576E-CE4D-8C5E-08DB6ED92573}"/>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C668CBE-E43A-664C-A594-90C1D6F830B5}"/>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7BC3D8C-0F4C-2541-B600-4F1DE0DC7746}"/>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4D7848D8-3905-DC4C-AE69-EF489E0D2BCB}"/>
              </a:ext>
            </a:extLst>
          </p:cNvPr>
          <p:cNvGrpSpPr/>
          <p:nvPr/>
        </p:nvGrpSpPr>
        <p:grpSpPr>
          <a:xfrm>
            <a:off x="379118" y="6069070"/>
            <a:ext cx="1678033" cy="481586"/>
            <a:chOff x="1032936" y="5890542"/>
            <a:chExt cx="1678033" cy="481586"/>
          </a:xfrm>
        </p:grpSpPr>
        <p:sp>
          <p:nvSpPr>
            <p:cNvPr id="36" name="TextBox 35">
              <a:extLst>
                <a:ext uri="{FF2B5EF4-FFF2-40B4-BE49-F238E27FC236}">
                  <a16:creationId xmlns:a16="http://schemas.microsoft.com/office/drawing/2014/main" id="{776F0878-5EF2-1048-916F-498FB72B4CF5}"/>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37" name="TextBox 36">
              <a:extLst>
                <a:ext uri="{FF2B5EF4-FFF2-40B4-BE49-F238E27FC236}">
                  <a16:creationId xmlns:a16="http://schemas.microsoft.com/office/drawing/2014/main" id="{5E29CB72-6377-784B-886C-CDA1E7AD8BE9}"/>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3812457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85401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18F17BB-C055-AA43-B566-9D72A2A6DAA9}"/>
              </a:ext>
            </a:extLst>
          </p:cNvPr>
          <p:cNvGrpSpPr/>
          <p:nvPr/>
        </p:nvGrpSpPr>
        <p:grpSpPr>
          <a:xfrm flipV="1">
            <a:off x="759774" y="2023046"/>
            <a:ext cx="7793415" cy="2408992"/>
            <a:chOff x="931651" y="2356729"/>
            <a:chExt cx="7793415" cy="2408992"/>
          </a:xfrm>
        </p:grpSpPr>
        <p:pic>
          <p:nvPicPr>
            <p:cNvPr id="5" name="Picture 4">
              <a:extLst>
                <a:ext uri="{FF2B5EF4-FFF2-40B4-BE49-F238E27FC236}">
                  <a16:creationId xmlns:a16="http://schemas.microsoft.com/office/drawing/2014/main" id="{BE63A332-38E2-244B-B06C-A06D466FB2F4}"/>
                </a:ext>
              </a:extLst>
            </p:cNvPr>
            <p:cNvPicPr>
              <a:picLocks noChangeAspect="1"/>
            </p:cNvPicPr>
            <p:nvPr/>
          </p:nvPicPr>
          <p:blipFill>
            <a:blip r:embed="rId2"/>
            <a:stretch>
              <a:fillRect/>
            </a:stretch>
          </p:blipFill>
          <p:spPr>
            <a:xfrm>
              <a:off x="931651" y="2356729"/>
              <a:ext cx="7793415" cy="2408992"/>
            </a:xfrm>
            <a:prstGeom prst="rect">
              <a:avLst/>
            </a:prstGeom>
          </p:spPr>
        </p:pic>
        <p:grpSp>
          <p:nvGrpSpPr>
            <p:cNvPr id="6" name="Group 5">
              <a:extLst>
                <a:ext uri="{FF2B5EF4-FFF2-40B4-BE49-F238E27FC236}">
                  <a16:creationId xmlns:a16="http://schemas.microsoft.com/office/drawing/2014/main" id="{6ADEFFF1-90B1-FC4D-A442-77E720D35142}"/>
                </a:ext>
              </a:extLst>
            </p:cNvPr>
            <p:cNvGrpSpPr/>
            <p:nvPr/>
          </p:nvGrpSpPr>
          <p:grpSpPr>
            <a:xfrm>
              <a:off x="1254179" y="2583650"/>
              <a:ext cx="72333" cy="315212"/>
              <a:chOff x="1595669" y="1324328"/>
              <a:chExt cx="72333" cy="315212"/>
            </a:xfrm>
          </p:grpSpPr>
          <p:cxnSp>
            <p:nvCxnSpPr>
              <p:cNvPr id="7" name="Straight Connector 6">
                <a:extLst>
                  <a:ext uri="{FF2B5EF4-FFF2-40B4-BE49-F238E27FC236}">
                    <a16:creationId xmlns:a16="http://schemas.microsoft.com/office/drawing/2014/main" id="{93E17412-0852-8B48-8DCF-C696B55EAE1C}"/>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AD566E1-797E-E447-ADE0-56F9F30B8D7F}"/>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69054C1-51B7-DE43-88C4-DD1CC17073FC}"/>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B228E77-1532-C544-B53A-DF386D230266}"/>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9107BFA-004B-C44C-9E38-268A492BA634}"/>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CD97B895-501E-5349-8D2B-D9CF70CAB815}"/>
                </a:ext>
              </a:extLst>
            </p:cNvPr>
            <p:cNvGrpSpPr/>
            <p:nvPr/>
          </p:nvGrpSpPr>
          <p:grpSpPr>
            <a:xfrm>
              <a:off x="1241259" y="3948471"/>
              <a:ext cx="72333" cy="315212"/>
              <a:chOff x="1595669" y="1324328"/>
              <a:chExt cx="72333" cy="315212"/>
            </a:xfrm>
          </p:grpSpPr>
          <p:cxnSp>
            <p:nvCxnSpPr>
              <p:cNvPr id="19" name="Straight Connector 18">
                <a:extLst>
                  <a:ext uri="{FF2B5EF4-FFF2-40B4-BE49-F238E27FC236}">
                    <a16:creationId xmlns:a16="http://schemas.microsoft.com/office/drawing/2014/main" id="{843E5D81-4AA2-EC4D-9E4F-57B24240D820}"/>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4889434-A8F1-F448-B59D-4F0188DFC53D}"/>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1880F53-217B-0A42-940C-0AD2B46C26C6}"/>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4347090-B2C2-E04D-8ECA-FFC1ACC2C737}"/>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CDD9918-032D-6947-84B5-A36FB1E05C71}"/>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4" name="TextBox 23">
            <a:extLst>
              <a:ext uri="{FF2B5EF4-FFF2-40B4-BE49-F238E27FC236}">
                <a16:creationId xmlns:a16="http://schemas.microsoft.com/office/drawing/2014/main" id="{E08300B9-3045-7A45-9739-813FDEAD7AA2}"/>
              </a:ext>
            </a:extLst>
          </p:cNvPr>
          <p:cNvSpPr txBox="1"/>
          <p:nvPr/>
        </p:nvSpPr>
        <p:spPr>
          <a:xfrm>
            <a:off x="4064861" y="5925554"/>
            <a:ext cx="155216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Side View   </a:t>
            </a:r>
          </a:p>
        </p:txBody>
      </p:sp>
      <p:sp>
        <p:nvSpPr>
          <p:cNvPr id="25" name="TextBox 24">
            <a:extLst>
              <a:ext uri="{FF2B5EF4-FFF2-40B4-BE49-F238E27FC236}">
                <a16:creationId xmlns:a16="http://schemas.microsoft.com/office/drawing/2014/main" id="{3818DB17-2C88-C84A-ABBF-B3114F295CBB}"/>
              </a:ext>
            </a:extLst>
          </p:cNvPr>
          <p:cNvSpPr txBox="1"/>
          <p:nvPr/>
        </p:nvSpPr>
        <p:spPr>
          <a:xfrm>
            <a:off x="2090415" y="329958"/>
            <a:ext cx="5023116"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3D Lattice Truss Beams - Design #7             </a:t>
            </a:r>
          </a:p>
        </p:txBody>
      </p:sp>
      <p:grpSp>
        <p:nvGrpSpPr>
          <p:cNvPr id="29" name="Group 28">
            <a:extLst>
              <a:ext uri="{FF2B5EF4-FFF2-40B4-BE49-F238E27FC236}">
                <a16:creationId xmlns:a16="http://schemas.microsoft.com/office/drawing/2014/main" id="{BD55513C-ED9D-524B-9169-5FF640DE6D2F}"/>
              </a:ext>
            </a:extLst>
          </p:cNvPr>
          <p:cNvGrpSpPr/>
          <p:nvPr/>
        </p:nvGrpSpPr>
        <p:grpSpPr>
          <a:xfrm>
            <a:off x="386045" y="6062143"/>
            <a:ext cx="1678033" cy="481586"/>
            <a:chOff x="1032936" y="5890542"/>
            <a:chExt cx="1678033" cy="481586"/>
          </a:xfrm>
        </p:grpSpPr>
        <p:sp>
          <p:nvSpPr>
            <p:cNvPr id="30" name="TextBox 29">
              <a:extLst>
                <a:ext uri="{FF2B5EF4-FFF2-40B4-BE49-F238E27FC236}">
                  <a16:creationId xmlns:a16="http://schemas.microsoft.com/office/drawing/2014/main" id="{56BAACF6-0399-3342-A507-A1C8F9B3B1C2}"/>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31" name="TextBox 30">
              <a:extLst>
                <a:ext uri="{FF2B5EF4-FFF2-40B4-BE49-F238E27FC236}">
                  <a16:creationId xmlns:a16="http://schemas.microsoft.com/office/drawing/2014/main" id="{2041E9D1-7927-3144-B6EA-C2939E7D8FD2}"/>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3034545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85401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281D400-AD02-8C4D-8B04-89361114B66B}"/>
              </a:ext>
            </a:extLst>
          </p:cNvPr>
          <p:cNvPicPr>
            <a:picLocks noChangeAspect="1"/>
          </p:cNvPicPr>
          <p:nvPr/>
        </p:nvPicPr>
        <p:blipFill>
          <a:blip r:embed="rId2"/>
          <a:stretch>
            <a:fillRect/>
          </a:stretch>
        </p:blipFill>
        <p:spPr>
          <a:xfrm>
            <a:off x="882149" y="2356628"/>
            <a:ext cx="7789152" cy="2185731"/>
          </a:xfrm>
          <a:prstGeom prst="rect">
            <a:avLst/>
          </a:prstGeom>
        </p:spPr>
      </p:pic>
      <p:grpSp>
        <p:nvGrpSpPr>
          <p:cNvPr id="6" name="Group 5">
            <a:extLst>
              <a:ext uri="{FF2B5EF4-FFF2-40B4-BE49-F238E27FC236}">
                <a16:creationId xmlns:a16="http://schemas.microsoft.com/office/drawing/2014/main" id="{1607E352-611B-C34C-869F-E3DD17D1CC62}"/>
              </a:ext>
            </a:extLst>
          </p:cNvPr>
          <p:cNvGrpSpPr/>
          <p:nvPr/>
        </p:nvGrpSpPr>
        <p:grpSpPr>
          <a:xfrm>
            <a:off x="1146451" y="2575732"/>
            <a:ext cx="72333" cy="315212"/>
            <a:chOff x="1595669" y="1324328"/>
            <a:chExt cx="72333" cy="315212"/>
          </a:xfrm>
        </p:grpSpPr>
        <p:cxnSp>
          <p:nvCxnSpPr>
            <p:cNvPr id="7" name="Straight Connector 6">
              <a:extLst>
                <a:ext uri="{FF2B5EF4-FFF2-40B4-BE49-F238E27FC236}">
                  <a16:creationId xmlns:a16="http://schemas.microsoft.com/office/drawing/2014/main" id="{614A0E47-61AD-0949-9443-A58C4DB4DAFD}"/>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8974B84-261F-D846-BC72-83C8CAC34F25}"/>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8BE4CAE-3CC4-724C-84A2-863938CE190E}"/>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7793DC5-8697-5D4C-ADC4-2655FB482C3D}"/>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23488FC-A62E-7F4E-9A73-58C371115128}"/>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2340F9E1-9B2C-484F-9986-EC1169B09EBA}"/>
              </a:ext>
            </a:extLst>
          </p:cNvPr>
          <p:cNvGrpSpPr/>
          <p:nvPr/>
        </p:nvGrpSpPr>
        <p:grpSpPr>
          <a:xfrm>
            <a:off x="1155416" y="3963906"/>
            <a:ext cx="72333" cy="315212"/>
            <a:chOff x="1595669" y="1324328"/>
            <a:chExt cx="72333" cy="315212"/>
          </a:xfrm>
        </p:grpSpPr>
        <p:cxnSp>
          <p:nvCxnSpPr>
            <p:cNvPr id="13" name="Straight Connector 12">
              <a:extLst>
                <a:ext uri="{FF2B5EF4-FFF2-40B4-BE49-F238E27FC236}">
                  <a16:creationId xmlns:a16="http://schemas.microsoft.com/office/drawing/2014/main" id="{FD0E9D35-AED7-7F41-8625-246FCF9CA401}"/>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9978404-513E-1440-BA2E-30E624A53138}"/>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F43F3D5-E63A-214E-B3CF-22315C19412D}"/>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7AE7C8E-7F0F-7C4E-B253-ED6124ABF73F}"/>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14A3FCC-2F83-6645-A17A-304BAF0F876C}"/>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E5DD2818-B2C3-D94F-AA96-77303E8EC459}"/>
              </a:ext>
            </a:extLst>
          </p:cNvPr>
          <p:cNvGrpSpPr/>
          <p:nvPr/>
        </p:nvGrpSpPr>
        <p:grpSpPr>
          <a:xfrm>
            <a:off x="1152218" y="3264992"/>
            <a:ext cx="72333" cy="315212"/>
            <a:chOff x="1595669" y="1324328"/>
            <a:chExt cx="72333" cy="315212"/>
          </a:xfrm>
        </p:grpSpPr>
        <p:cxnSp>
          <p:nvCxnSpPr>
            <p:cNvPr id="19" name="Straight Connector 18">
              <a:extLst>
                <a:ext uri="{FF2B5EF4-FFF2-40B4-BE49-F238E27FC236}">
                  <a16:creationId xmlns:a16="http://schemas.microsoft.com/office/drawing/2014/main" id="{EF673A4A-7346-5942-8C03-575EE2A472F3}"/>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9503E35-9DBB-DB41-AA1F-04C3269DFDA9}"/>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1CD2F62-1B09-E649-9657-BCC4B72A742E}"/>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804DFB2-8DB5-7449-8C50-84B477E3D879}"/>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9A8F79-FB6B-8845-99FF-C80E50EFD536}"/>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C4A9F96B-6812-714F-BCA6-A0C316B59CA9}"/>
              </a:ext>
            </a:extLst>
          </p:cNvPr>
          <p:cNvSpPr txBox="1"/>
          <p:nvPr/>
        </p:nvSpPr>
        <p:spPr>
          <a:xfrm>
            <a:off x="4060075" y="5907624"/>
            <a:ext cx="14882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Top View   </a:t>
            </a:r>
          </a:p>
        </p:txBody>
      </p:sp>
      <p:sp>
        <p:nvSpPr>
          <p:cNvPr id="25" name="TextBox 24">
            <a:extLst>
              <a:ext uri="{FF2B5EF4-FFF2-40B4-BE49-F238E27FC236}">
                <a16:creationId xmlns:a16="http://schemas.microsoft.com/office/drawing/2014/main" id="{E5042B17-2B2C-E14B-9457-4687912B57F8}"/>
              </a:ext>
            </a:extLst>
          </p:cNvPr>
          <p:cNvSpPr txBox="1"/>
          <p:nvPr/>
        </p:nvSpPr>
        <p:spPr>
          <a:xfrm>
            <a:off x="2090415" y="329958"/>
            <a:ext cx="5023116"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3D Lattice Truss Beams - Design #7             </a:t>
            </a:r>
          </a:p>
        </p:txBody>
      </p:sp>
      <p:grpSp>
        <p:nvGrpSpPr>
          <p:cNvPr id="29" name="Group 28">
            <a:extLst>
              <a:ext uri="{FF2B5EF4-FFF2-40B4-BE49-F238E27FC236}">
                <a16:creationId xmlns:a16="http://schemas.microsoft.com/office/drawing/2014/main" id="{5FABB28C-7539-8442-89CA-75FB9831F69F}"/>
              </a:ext>
            </a:extLst>
          </p:cNvPr>
          <p:cNvGrpSpPr/>
          <p:nvPr/>
        </p:nvGrpSpPr>
        <p:grpSpPr>
          <a:xfrm>
            <a:off x="372191" y="6069070"/>
            <a:ext cx="1678033" cy="481586"/>
            <a:chOff x="1032936" y="5890542"/>
            <a:chExt cx="1678033" cy="481586"/>
          </a:xfrm>
        </p:grpSpPr>
        <p:sp>
          <p:nvSpPr>
            <p:cNvPr id="30" name="TextBox 29">
              <a:extLst>
                <a:ext uri="{FF2B5EF4-FFF2-40B4-BE49-F238E27FC236}">
                  <a16:creationId xmlns:a16="http://schemas.microsoft.com/office/drawing/2014/main" id="{401D0CED-0157-C141-84F3-2FBC9A8A4F5F}"/>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31" name="TextBox 30">
              <a:extLst>
                <a:ext uri="{FF2B5EF4-FFF2-40B4-BE49-F238E27FC236}">
                  <a16:creationId xmlns:a16="http://schemas.microsoft.com/office/drawing/2014/main" id="{278FC277-54D8-594C-BBA3-0A3B243B786B}"/>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2954233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85401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C12A3FE-E9A4-D847-8161-8CAAE74575F5}"/>
              </a:ext>
            </a:extLst>
          </p:cNvPr>
          <p:cNvPicPr>
            <a:picLocks noChangeAspect="1"/>
          </p:cNvPicPr>
          <p:nvPr/>
        </p:nvPicPr>
        <p:blipFill>
          <a:blip r:embed="rId2"/>
          <a:stretch>
            <a:fillRect/>
          </a:stretch>
        </p:blipFill>
        <p:spPr>
          <a:xfrm rot="16200000">
            <a:off x="2366031" y="1408048"/>
            <a:ext cx="4609161" cy="3921934"/>
          </a:xfrm>
          <a:prstGeom prst="rect">
            <a:avLst/>
          </a:prstGeom>
        </p:spPr>
      </p:pic>
      <p:sp>
        <p:nvSpPr>
          <p:cNvPr id="6" name="TextBox 5">
            <a:extLst>
              <a:ext uri="{FF2B5EF4-FFF2-40B4-BE49-F238E27FC236}">
                <a16:creationId xmlns:a16="http://schemas.microsoft.com/office/drawing/2014/main" id="{B22F550E-2D77-384E-8BB0-1C8763B5830A}"/>
              </a:ext>
            </a:extLst>
          </p:cNvPr>
          <p:cNvSpPr txBox="1"/>
          <p:nvPr/>
        </p:nvSpPr>
        <p:spPr>
          <a:xfrm>
            <a:off x="3791495" y="5901910"/>
            <a:ext cx="160310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Front view  </a:t>
            </a:r>
          </a:p>
        </p:txBody>
      </p:sp>
      <p:sp>
        <p:nvSpPr>
          <p:cNvPr id="7" name="TextBox 6">
            <a:extLst>
              <a:ext uri="{FF2B5EF4-FFF2-40B4-BE49-F238E27FC236}">
                <a16:creationId xmlns:a16="http://schemas.microsoft.com/office/drawing/2014/main" id="{EA346703-E657-2E45-A139-367D606F2E7C}"/>
              </a:ext>
            </a:extLst>
          </p:cNvPr>
          <p:cNvSpPr txBox="1"/>
          <p:nvPr/>
        </p:nvSpPr>
        <p:spPr>
          <a:xfrm>
            <a:off x="2090415" y="329958"/>
            <a:ext cx="5023116"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3D Lattice Truss Beams - Design #7              </a:t>
            </a:r>
          </a:p>
        </p:txBody>
      </p:sp>
      <p:grpSp>
        <p:nvGrpSpPr>
          <p:cNvPr id="11" name="Group 10">
            <a:extLst>
              <a:ext uri="{FF2B5EF4-FFF2-40B4-BE49-F238E27FC236}">
                <a16:creationId xmlns:a16="http://schemas.microsoft.com/office/drawing/2014/main" id="{9E42AA42-8081-FF48-B8F8-46434392CBC5}"/>
              </a:ext>
            </a:extLst>
          </p:cNvPr>
          <p:cNvGrpSpPr/>
          <p:nvPr/>
        </p:nvGrpSpPr>
        <p:grpSpPr>
          <a:xfrm>
            <a:off x="386045" y="6069070"/>
            <a:ext cx="1678033" cy="481586"/>
            <a:chOff x="1032936" y="5890542"/>
            <a:chExt cx="1678033" cy="481586"/>
          </a:xfrm>
        </p:grpSpPr>
        <p:sp>
          <p:nvSpPr>
            <p:cNvPr id="12" name="TextBox 11">
              <a:extLst>
                <a:ext uri="{FF2B5EF4-FFF2-40B4-BE49-F238E27FC236}">
                  <a16:creationId xmlns:a16="http://schemas.microsoft.com/office/drawing/2014/main" id="{5F699042-2505-F445-83CF-4CF5112EF217}"/>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13" name="TextBox 12">
              <a:extLst>
                <a:ext uri="{FF2B5EF4-FFF2-40B4-BE49-F238E27FC236}">
                  <a16:creationId xmlns:a16="http://schemas.microsoft.com/office/drawing/2014/main" id="{C8ED458B-BA30-C94D-97F1-DDC73EF36681}"/>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1737985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0C8E76-2C45-C14A-9219-ADCD682D509F}"/>
              </a:ext>
            </a:extLst>
          </p:cNvPr>
          <p:cNvSpPr/>
          <p:nvPr/>
        </p:nvSpPr>
        <p:spPr>
          <a:xfrm>
            <a:off x="277472" y="264860"/>
            <a:ext cx="8563829" cy="636926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F46FED7-3FF3-CD43-91F4-569E1A722FA8}"/>
              </a:ext>
            </a:extLst>
          </p:cNvPr>
          <p:cNvSpPr/>
          <p:nvPr/>
        </p:nvSpPr>
        <p:spPr>
          <a:xfrm>
            <a:off x="2135002" y="2017741"/>
            <a:ext cx="4884701" cy="265142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5439D4D-676E-E248-91F3-EF0D45775EB9}"/>
              </a:ext>
            </a:extLst>
          </p:cNvPr>
          <p:cNvSpPr txBox="1"/>
          <p:nvPr/>
        </p:nvSpPr>
        <p:spPr>
          <a:xfrm>
            <a:off x="3391635" y="3687240"/>
            <a:ext cx="2723896"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Thank you </a:t>
            </a:r>
          </a:p>
        </p:txBody>
      </p:sp>
      <p:cxnSp>
        <p:nvCxnSpPr>
          <p:cNvPr id="12" name="Straight Connector 11">
            <a:extLst>
              <a:ext uri="{FF2B5EF4-FFF2-40B4-BE49-F238E27FC236}">
                <a16:creationId xmlns:a16="http://schemas.microsoft.com/office/drawing/2014/main" id="{024C5AF8-B8B9-9540-84B3-C121E094682F}"/>
              </a:ext>
            </a:extLst>
          </p:cNvPr>
          <p:cNvCxnSpPr>
            <a:cxnSpLocks/>
          </p:cNvCxnSpPr>
          <p:nvPr/>
        </p:nvCxnSpPr>
        <p:spPr>
          <a:xfrm>
            <a:off x="2969887" y="3485115"/>
            <a:ext cx="32614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7909DD25-9683-6A4D-AC10-2B7084CAEB4B}"/>
              </a:ext>
            </a:extLst>
          </p:cNvPr>
          <p:cNvGrpSpPr/>
          <p:nvPr/>
        </p:nvGrpSpPr>
        <p:grpSpPr>
          <a:xfrm>
            <a:off x="2296988" y="2206272"/>
            <a:ext cx="4857203" cy="1107996"/>
            <a:chOff x="2131418" y="1934112"/>
            <a:chExt cx="4857203" cy="1107996"/>
          </a:xfrm>
        </p:grpSpPr>
        <p:sp>
          <p:nvSpPr>
            <p:cNvPr id="14" name="TextBox 13">
              <a:extLst>
                <a:ext uri="{FF2B5EF4-FFF2-40B4-BE49-F238E27FC236}">
                  <a16:creationId xmlns:a16="http://schemas.microsoft.com/office/drawing/2014/main" id="{B312B67C-2E5F-4C4A-AE43-77B1C6B51CEC}"/>
                </a:ext>
              </a:extLst>
            </p:cNvPr>
            <p:cNvSpPr txBox="1"/>
            <p:nvPr/>
          </p:nvSpPr>
          <p:spPr>
            <a:xfrm>
              <a:off x="2131418" y="1934112"/>
              <a:ext cx="4857203"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 </a:t>
              </a:r>
              <a:r>
                <a:rPr lang="en-US" sz="5400" dirty="0">
                  <a:latin typeface="Times New Roman" panose="02020603050405020304" pitchFamily="18" charset="0"/>
                  <a:cs typeface="Times New Roman" panose="02020603050405020304" pitchFamily="18" charset="0"/>
                </a:rPr>
                <a:t>LATTOGLE</a:t>
              </a:r>
              <a:endParaRPr lang="en-US" sz="5400" baseline="30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6F61F3B-1B21-3448-BFD3-E3BDE63B6D5A}"/>
                </a:ext>
              </a:extLst>
            </p:cNvPr>
            <p:cNvSpPr txBox="1"/>
            <p:nvPr/>
          </p:nvSpPr>
          <p:spPr>
            <a:xfrm>
              <a:off x="5888835" y="2085489"/>
              <a:ext cx="782681"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endParaRPr lang="en-US" sz="3200" dirty="0"/>
            </a:p>
          </p:txBody>
        </p:sp>
      </p:grpSp>
    </p:spTree>
    <p:extLst>
      <p:ext uri="{BB962C8B-B14F-4D97-AF65-F5344CB8AC3E}">
        <p14:creationId xmlns:p14="http://schemas.microsoft.com/office/powerpoint/2010/main" val="1476060148"/>
      </p:ext>
    </p:extLst>
  </p:cSld>
  <p:clrMapOvr>
    <a:masterClrMapping/>
  </p:clrMapOvr>
  <p:transition advClick="0" advTm="9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B82DE30-CC3D-B040-9FAE-DF0F7391E7C5}"/>
              </a:ext>
            </a:extLst>
          </p:cNvPr>
          <p:cNvSpPr txBox="1"/>
          <p:nvPr/>
        </p:nvSpPr>
        <p:spPr>
          <a:xfrm>
            <a:off x="3340313" y="2874750"/>
            <a:ext cx="272415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Design # 1  </a:t>
            </a:r>
          </a:p>
        </p:txBody>
      </p:sp>
    </p:spTree>
    <p:extLst>
      <p:ext uri="{BB962C8B-B14F-4D97-AF65-F5344CB8AC3E}">
        <p14:creationId xmlns:p14="http://schemas.microsoft.com/office/powerpoint/2010/main" val="3328507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810769"/>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296635F-0AD1-C84A-8DCC-B28703E18E98}"/>
              </a:ext>
            </a:extLst>
          </p:cNvPr>
          <p:cNvSpPr txBox="1"/>
          <p:nvPr/>
        </p:nvSpPr>
        <p:spPr>
          <a:xfrm>
            <a:off x="2090415" y="303205"/>
            <a:ext cx="5023116"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3D Lattice Truss Beams - Design #1           </a:t>
            </a:r>
          </a:p>
        </p:txBody>
      </p:sp>
      <p:pic>
        <p:nvPicPr>
          <p:cNvPr id="5" name="Picture 4">
            <a:extLst>
              <a:ext uri="{FF2B5EF4-FFF2-40B4-BE49-F238E27FC236}">
                <a16:creationId xmlns:a16="http://schemas.microsoft.com/office/drawing/2014/main" id="{F038C313-8FA5-D042-8400-10CE4AFE4392}"/>
              </a:ext>
            </a:extLst>
          </p:cNvPr>
          <p:cNvPicPr>
            <a:picLocks noChangeAspect="1"/>
          </p:cNvPicPr>
          <p:nvPr/>
        </p:nvPicPr>
        <p:blipFill>
          <a:blip r:embed="rId2"/>
          <a:stretch>
            <a:fillRect/>
          </a:stretch>
        </p:blipFill>
        <p:spPr>
          <a:xfrm>
            <a:off x="1200703" y="1712691"/>
            <a:ext cx="6984127" cy="4170096"/>
          </a:xfrm>
          <a:prstGeom prst="rect">
            <a:avLst/>
          </a:prstGeom>
        </p:spPr>
      </p:pic>
      <p:grpSp>
        <p:nvGrpSpPr>
          <p:cNvPr id="14" name="Group 13">
            <a:extLst>
              <a:ext uri="{FF2B5EF4-FFF2-40B4-BE49-F238E27FC236}">
                <a16:creationId xmlns:a16="http://schemas.microsoft.com/office/drawing/2014/main" id="{9C7CC55E-E189-834C-8D7F-2063F1CC3919}"/>
              </a:ext>
            </a:extLst>
          </p:cNvPr>
          <p:cNvGrpSpPr/>
          <p:nvPr/>
        </p:nvGrpSpPr>
        <p:grpSpPr>
          <a:xfrm>
            <a:off x="2262934" y="1769171"/>
            <a:ext cx="72333" cy="315212"/>
            <a:chOff x="1595669" y="1324328"/>
            <a:chExt cx="72333" cy="315212"/>
          </a:xfrm>
        </p:grpSpPr>
        <p:cxnSp>
          <p:nvCxnSpPr>
            <p:cNvPr id="7" name="Straight Connector 6">
              <a:extLst>
                <a:ext uri="{FF2B5EF4-FFF2-40B4-BE49-F238E27FC236}">
                  <a16:creationId xmlns:a16="http://schemas.microsoft.com/office/drawing/2014/main" id="{97451B53-95E5-9E4C-9822-375465321B4B}"/>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86A88B6-2517-E04F-9986-C99744A3ADA5}"/>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A5F5FE-B7B5-D84E-ABDB-F39F3DB07263}"/>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328F424-2D4F-FA4C-A69D-FA20A3A97C2B}"/>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5E04EAD-F720-1F44-9624-61F9749554D3}"/>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A2E0DBCA-2824-2841-B4B2-26EBA5898E5C}"/>
              </a:ext>
            </a:extLst>
          </p:cNvPr>
          <p:cNvGrpSpPr/>
          <p:nvPr/>
        </p:nvGrpSpPr>
        <p:grpSpPr>
          <a:xfrm>
            <a:off x="1353701" y="2309028"/>
            <a:ext cx="72333" cy="315212"/>
            <a:chOff x="1595669" y="1324328"/>
            <a:chExt cx="72333" cy="315212"/>
          </a:xfrm>
        </p:grpSpPr>
        <p:cxnSp>
          <p:nvCxnSpPr>
            <p:cNvPr id="16" name="Straight Connector 15">
              <a:extLst>
                <a:ext uri="{FF2B5EF4-FFF2-40B4-BE49-F238E27FC236}">
                  <a16:creationId xmlns:a16="http://schemas.microsoft.com/office/drawing/2014/main" id="{32A08BDC-4137-9F45-B176-967A0E78775C}"/>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5D16F8B-4827-2F40-867D-FC410D661727}"/>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EFCAEA-927B-E049-AA9F-413B5F7E87D2}"/>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93FAACE-D0D3-CF41-8135-6927A61C6B93}"/>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D313BAE-ECD0-CB42-8D3E-647DFC41D2BC}"/>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DB59B5B8-A293-9849-8044-8716782289F1}"/>
              </a:ext>
            </a:extLst>
          </p:cNvPr>
          <p:cNvGrpSpPr/>
          <p:nvPr/>
        </p:nvGrpSpPr>
        <p:grpSpPr>
          <a:xfrm>
            <a:off x="2250014" y="3289490"/>
            <a:ext cx="72333" cy="315212"/>
            <a:chOff x="1595669" y="1324328"/>
            <a:chExt cx="72333" cy="315212"/>
          </a:xfrm>
        </p:grpSpPr>
        <p:cxnSp>
          <p:nvCxnSpPr>
            <p:cNvPr id="22" name="Straight Connector 21">
              <a:extLst>
                <a:ext uri="{FF2B5EF4-FFF2-40B4-BE49-F238E27FC236}">
                  <a16:creationId xmlns:a16="http://schemas.microsoft.com/office/drawing/2014/main" id="{93501ACA-ED7D-D14B-96B5-4DC44BC9BA6C}"/>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7B8E1A0-4B1D-144E-B99A-0CD1EAB35EB6}"/>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8972720-F84A-074E-94B5-C70116EEFE51}"/>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35268F-BB7F-D442-87FC-6A1E0EACB735}"/>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D2CD270-E0EA-DF42-9C55-0245AC4F6DC2}"/>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81FDEA41-39BB-354D-84D9-EC6E6343968C}"/>
              </a:ext>
            </a:extLst>
          </p:cNvPr>
          <p:cNvGrpSpPr/>
          <p:nvPr/>
        </p:nvGrpSpPr>
        <p:grpSpPr>
          <a:xfrm>
            <a:off x="1340781" y="3829347"/>
            <a:ext cx="72333" cy="315212"/>
            <a:chOff x="1595669" y="1324328"/>
            <a:chExt cx="72333" cy="315212"/>
          </a:xfrm>
        </p:grpSpPr>
        <p:cxnSp>
          <p:nvCxnSpPr>
            <p:cNvPr id="28" name="Straight Connector 27">
              <a:extLst>
                <a:ext uri="{FF2B5EF4-FFF2-40B4-BE49-F238E27FC236}">
                  <a16:creationId xmlns:a16="http://schemas.microsoft.com/office/drawing/2014/main" id="{4257FC20-7383-BF40-A947-2BDF7FA256D9}"/>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E703AF8-2C46-8A43-B5E4-7BCA1A98C5BB}"/>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A0BBE2-D29F-984C-AEDB-BCA355644319}"/>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BAA6406-46E9-FE48-B4B5-8333F64C9683}"/>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6C57425-BA7F-CC4A-84D1-CD14A228EF21}"/>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05C52E14-9749-B44C-B8C2-6015AC0CBB2B}"/>
              </a:ext>
            </a:extLst>
          </p:cNvPr>
          <p:cNvSpPr txBox="1"/>
          <p:nvPr/>
        </p:nvSpPr>
        <p:spPr>
          <a:xfrm>
            <a:off x="3567041" y="5641736"/>
            <a:ext cx="2641254" cy="707886"/>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Perspective view </a:t>
            </a:r>
            <a:r>
              <a:rPr lang="en-US" sz="4000" dirty="0">
                <a:latin typeface="Times New Roman" panose="02020603050405020304" pitchFamily="18" charset="0"/>
                <a:cs typeface="Times New Roman" panose="02020603050405020304" pitchFamily="18" charset="0"/>
              </a:rPr>
              <a:t>   </a:t>
            </a:r>
          </a:p>
        </p:txBody>
      </p:sp>
      <p:grpSp>
        <p:nvGrpSpPr>
          <p:cNvPr id="37" name="Group 36">
            <a:extLst>
              <a:ext uri="{FF2B5EF4-FFF2-40B4-BE49-F238E27FC236}">
                <a16:creationId xmlns:a16="http://schemas.microsoft.com/office/drawing/2014/main" id="{D1B4E4EF-2F39-7643-AFEA-878828B03A2E}"/>
              </a:ext>
            </a:extLst>
          </p:cNvPr>
          <p:cNvGrpSpPr/>
          <p:nvPr/>
        </p:nvGrpSpPr>
        <p:grpSpPr>
          <a:xfrm>
            <a:off x="358337" y="6075997"/>
            <a:ext cx="1678033" cy="481586"/>
            <a:chOff x="1032936" y="5890542"/>
            <a:chExt cx="1678033" cy="481586"/>
          </a:xfrm>
        </p:grpSpPr>
        <p:sp>
          <p:nvSpPr>
            <p:cNvPr id="38" name="TextBox 37">
              <a:extLst>
                <a:ext uri="{FF2B5EF4-FFF2-40B4-BE49-F238E27FC236}">
                  <a16:creationId xmlns:a16="http://schemas.microsoft.com/office/drawing/2014/main" id="{9374AB32-01C6-FE4D-B65E-D41D88D310A8}"/>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39" name="TextBox 38">
              <a:extLst>
                <a:ext uri="{FF2B5EF4-FFF2-40B4-BE49-F238E27FC236}">
                  <a16:creationId xmlns:a16="http://schemas.microsoft.com/office/drawing/2014/main" id="{9B77F61E-C9AA-8145-A897-8649F670AB9C}"/>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4252562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84026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E309F07-EED9-124E-B0E2-76A706EB2F2B}"/>
              </a:ext>
            </a:extLst>
          </p:cNvPr>
          <p:cNvPicPr>
            <a:picLocks noChangeAspect="1"/>
          </p:cNvPicPr>
          <p:nvPr/>
        </p:nvPicPr>
        <p:blipFill>
          <a:blip r:embed="rId2"/>
          <a:stretch>
            <a:fillRect/>
          </a:stretch>
        </p:blipFill>
        <p:spPr>
          <a:xfrm>
            <a:off x="752193" y="2091166"/>
            <a:ext cx="7987541" cy="2811211"/>
          </a:xfrm>
          <a:prstGeom prst="rect">
            <a:avLst/>
          </a:prstGeom>
        </p:spPr>
      </p:pic>
      <p:grpSp>
        <p:nvGrpSpPr>
          <p:cNvPr id="12" name="Group 11">
            <a:extLst>
              <a:ext uri="{FF2B5EF4-FFF2-40B4-BE49-F238E27FC236}">
                <a16:creationId xmlns:a16="http://schemas.microsoft.com/office/drawing/2014/main" id="{B01FA38F-585B-074D-B645-75EDE15B4301}"/>
              </a:ext>
            </a:extLst>
          </p:cNvPr>
          <p:cNvGrpSpPr/>
          <p:nvPr/>
        </p:nvGrpSpPr>
        <p:grpSpPr>
          <a:xfrm>
            <a:off x="945881" y="2461742"/>
            <a:ext cx="72333" cy="315212"/>
            <a:chOff x="1595669" y="1324328"/>
            <a:chExt cx="72333" cy="315212"/>
          </a:xfrm>
        </p:grpSpPr>
        <p:cxnSp>
          <p:nvCxnSpPr>
            <p:cNvPr id="13" name="Straight Connector 12">
              <a:extLst>
                <a:ext uri="{FF2B5EF4-FFF2-40B4-BE49-F238E27FC236}">
                  <a16:creationId xmlns:a16="http://schemas.microsoft.com/office/drawing/2014/main" id="{7B5CBC33-27A8-D143-BF8B-FD63F54AD39D}"/>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E920133-235D-B343-A226-940D2D97000B}"/>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1928F8-07B6-6344-B142-7AEE8094E307}"/>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08BAC1-BB6A-914B-A7AE-486BBEE88A3A}"/>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CC9CAC6-DC3B-584A-A024-9042DA591FFB}"/>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6DEA54F6-E1A7-CB47-8725-0E69F018783A}"/>
              </a:ext>
            </a:extLst>
          </p:cNvPr>
          <p:cNvGrpSpPr/>
          <p:nvPr/>
        </p:nvGrpSpPr>
        <p:grpSpPr>
          <a:xfrm>
            <a:off x="932961" y="4206785"/>
            <a:ext cx="72333" cy="315212"/>
            <a:chOff x="1595669" y="1324328"/>
            <a:chExt cx="72333" cy="315212"/>
          </a:xfrm>
        </p:grpSpPr>
        <p:cxnSp>
          <p:nvCxnSpPr>
            <p:cNvPr id="25" name="Straight Connector 24">
              <a:extLst>
                <a:ext uri="{FF2B5EF4-FFF2-40B4-BE49-F238E27FC236}">
                  <a16:creationId xmlns:a16="http://schemas.microsoft.com/office/drawing/2014/main" id="{A330CDA6-797D-B342-9A56-2F8C5AA3F84F}"/>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D57EFB4-AA05-BA42-97F6-33823D714D6E}"/>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64D444-64AC-C040-AF35-9773F32C97E3}"/>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A603B22-8872-3242-BC7A-573C6E4D86E0}"/>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934D649-A51C-1C44-9B49-99F17EDFBB81}"/>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2E640783-FDEB-D347-86F4-39F892C85EB3}"/>
              </a:ext>
            </a:extLst>
          </p:cNvPr>
          <p:cNvSpPr txBox="1"/>
          <p:nvPr/>
        </p:nvSpPr>
        <p:spPr>
          <a:xfrm>
            <a:off x="2070537" y="320019"/>
            <a:ext cx="5023116"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3D Lattice Truss Beams - Design #1           </a:t>
            </a:r>
          </a:p>
        </p:txBody>
      </p:sp>
      <p:sp>
        <p:nvSpPr>
          <p:cNvPr id="19" name="TextBox 18">
            <a:extLst>
              <a:ext uri="{FF2B5EF4-FFF2-40B4-BE49-F238E27FC236}">
                <a16:creationId xmlns:a16="http://schemas.microsoft.com/office/drawing/2014/main" id="{D823D16D-315F-884D-BE8D-8AE01B69D9BD}"/>
              </a:ext>
            </a:extLst>
          </p:cNvPr>
          <p:cNvSpPr txBox="1"/>
          <p:nvPr/>
        </p:nvSpPr>
        <p:spPr>
          <a:xfrm>
            <a:off x="3534714" y="5872980"/>
            <a:ext cx="262063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Side and Top View   </a:t>
            </a:r>
          </a:p>
        </p:txBody>
      </p:sp>
      <p:grpSp>
        <p:nvGrpSpPr>
          <p:cNvPr id="23" name="Group 22">
            <a:extLst>
              <a:ext uri="{FF2B5EF4-FFF2-40B4-BE49-F238E27FC236}">
                <a16:creationId xmlns:a16="http://schemas.microsoft.com/office/drawing/2014/main" id="{73F42357-22CF-E240-90BD-9F9B3FA15087}"/>
              </a:ext>
            </a:extLst>
          </p:cNvPr>
          <p:cNvGrpSpPr/>
          <p:nvPr/>
        </p:nvGrpSpPr>
        <p:grpSpPr>
          <a:xfrm>
            <a:off x="379118" y="6041362"/>
            <a:ext cx="1678033" cy="481586"/>
            <a:chOff x="1032936" y="5890542"/>
            <a:chExt cx="1678033" cy="481586"/>
          </a:xfrm>
        </p:grpSpPr>
        <p:sp>
          <p:nvSpPr>
            <p:cNvPr id="30" name="TextBox 29">
              <a:extLst>
                <a:ext uri="{FF2B5EF4-FFF2-40B4-BE49-F238E27FC236}">
                  <a16:creationId xmlns:a16="http://schemas.microsoft.com/office/drawing/2014/main" id="{237ED78C-0E7B-B141-A635-161D364E3912}"/>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31" name="TextBox 30">
              <a:extLst>
                <a:ext uri="{FF2B5EF4-FFF2-40B4-BE49-F238E27FC236}">
                  <a16:creationId xmlns:a16="http://schemas.microsoft.com/office/drawing/2014/main" id="{883E153E-5616-1E41-823F-8E83E0ED1BBC}"/>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543731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81276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338A0BC-E0FE-EF4C-865A-69E8BA43E144}"/>
              </a:ext>
            </a:extLst>
          </p:cNvPr>
          <p:cNvPicPr>
            <a:picLocks noChangeAspect="1"/>
          </p:cNvPicPr>
          <p:nvPr/>
        </p:nvPicPr>
        <p:blipFill>
          <a:blip r:embed="rId2"/>
          <a:stretch>
            <a:fillRect/>
          </a:stretch>
        </p:blipFill>
        <p:spPr>
          <a:xfrm>
            <a:off x="2260600" y="1339573"/>
            <a:ext cx="4622800" cy="4318000"/>
          </a:xfrm>
          <a:prstGeom prst="rect">
            <a:avLst/>
          </a:prstGeom>
        </p:spPr>
      </p:pic>
      <p:sp>
        <p:nvSpPr>
          <p:cNvPr id="6" name="TextBox 5">
            <a:extLst>
              <a:ext uri="{FF2B5EF4-FFF2-40B4-BE49-F238E27FC236}">
                <a16:creationId xmlns:a16="http://schemas.microsoft.com/office/drawing/2014/main" id="{1DF372A1-6A13-7E40-BC8E-138D7E2AE931}"/>
              </a:ext>
            </a:extLst>
          </p:cNvPr>
          <p:cNvSpPr txBox="1"/>
          <p:nvPr/>
        </p:nvSpPr>
        <p:spPr>
          <a:xfrm>
            <a:off x="2090415" y="299394"/>
            <a:ext cx="5023116"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3D Lattice Truss Beams - Design #1           </a:t>
            </a:r>
          </a:p>
        </p:txBody>
      </p:sp>
      <p:sp>
        <p:nvSpPr>
          <p:cNvPr id="7" name="TextBox 6">
            <a:extLst>
              <a:ext uri="{FF2B5EF4-FFF2-40B4-BE49-F238E27FC236}">
                <a16:creationId xmlns:a16="http://schemas.microsoft.com/office/drawing/2014/main" id="{9B5B214F-6927-274F-8845-F1634EE274B6}"/>
              </a:ext>
            </a:extLst>
          </p:cNvPr>
          <p:cNvSpPr txBox="1"/>
          <p:nvPr/>
        </p:nvSpPr>
        <p:spPr>
          <a:xfrm>
            <a:off x="3809424" y="5910875"/>
            <a:ext cx="160310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Front view  </a:t>
            </a:r>
          </a:p>
        </p:txBody>
      </p:sp>
      <p:grpSp>
        <p:nvGrpSpPr>
          <p:cNvPr id="11" name="Group 10">
            <a:extLst>
              <a:ext uri="{FF2B5EF4-FFF2-40B4-BE49-F238E27FC236}">
                <a16:creationId xmlns:a16="http://schemas.microsoft.com/office/drawing/2014/main" id="{98AF394B-CD35-5541-A8F1-2F3991E693C5}"/>
              </a:ext>
            </a:extLst>
          </p:cNvPr>
          <p:cNvGrpSpPr/>
          <p:nvPr/>
        </p:nvGrpSpPr>
        <p:grpSpPr>
          <a:xfrm>
            <a:off x="372191" y="6055216"/>
            <a:ext cx="1678033" cy="481586"/>
            <a:chOff x="1032936" y="5890542"/>
            <a:chExt cx="1678033" cy="481586"/>
          </a:xfrm>
        </p:grpSpPr>
        <p:sp>
          <p:nvSpPr>
            <p:cNvPr id="12" name="TextBox 11">
              <a:extLst>
                <a:ext uri="{FF2B5EF4-FFF2-40B4-BE49-F238E27FC236}">
                  <a16:creationId xmlns:a16="http://schemas.microsoft.com/office/drawing/2014/main" id="{72068FC2-10CA-9940-BE72-D842EBC52E84}"/>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13" name="TextBox 12">
              <a:extLst>
                <a:ext uri="{FF2B5EF4-FFF2-40B4-BE49-F238E27FC236}">
                  <a16:creationId xmlns:a16="http://schemas.microsoft.com/office/drawing/2014/main" id="{FB481E5F-80D9-9346-BCAC-DA95214FCE2A}"/>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713727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B82DE30-CC3D-B040-9FAE-DF0F7391E7C5}"/>
              </a:ext>
            </a:extLst>
          </p:cNvPr>
          <p:cNvSpPr txBox="1"/>
          <p:nvPr/>
        </p:nvSpPr>
        <p:spPr>
          <a:xfrm>
            <a:off x="3269836" y="2870199"/>
            <a:ext cx="272415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Design # 2  </a:t>
            </a:r>
          </a:p>
        </p:txBody>
      </p:sp>
    </p:spTree>
    <p:extLst>
      <p:ext uri="{BB962C8B-B14F-4D97-AF65-F5344CB8AC3E}">
        <p14:creationId xmlns:p14="http://schemas.microsoft.com/office/powerpoint/2010/main" val="665397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81276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EA29EFD-6CB0-C44E-B368-924D2A177003}"/>
              </a:ext>
            </a:extLst>
          </p:cNvPr>
          <p:cNvPicPr>
            <a:picLocks noChangeAspect="1"/>
          </p:cNvPicPr>
          <p:nvPr/>
        </p:nvPicPr>
        <p:blipFill>
          <a:blip r:embed="rId2"/>
          <a:stretch>
            <a:fillRect/>
          </a:stretch>
        </p:blipFill>
        <p:spPr>
          <a:xfrm>
            <a:off x="543977" y="1443171"/>
            <a:ext cx="8070574" cy="4195533"/>
          </a:xfrm>
          <a:prstGeom prst="rect">
            <a:avLst/>
          </a:prstGeom>
        </p:spPr>
      </p:pic>
      <p:grpSp>
        <p:nvGrpSpPr>
          <p:cNvPr id="6" name="Group 5">
            <a:extLst>
              <a:ext uri="{FF2B5EF4-FFF2-40B4-BE49-F238E27FC236}">
                <a16:creationId xmlns:a16="http://schemas.microsoft.com/office/drawing/2014/main" id="{57B80FF5-F405-2C46-9C47-5ACBB2E2AACD}"/>
              </a:ext>
            </a:extLst>
          </p:cNvPr>
          <p:cNvGrpSpPr/>
          <p:nvPr/>
        </p:nvGrpSpPr>
        <p:grpSpPr>
          <a:xfrm>
            <a:off x="1616565" y="1567238"/>
            <a:ext cx="72333" cy="315212"/>
            <a:chOff x="1595669" y="1324328"/>
            <a:chExt cx="72333" cy="315212"/>
          </a:xfrm>
        </p:grpSpPr>
        <p:cxnSp>
          <p:nvCxnSpPr>
            <p:cNvPr id="7" name="Straight Connector 6">
              <a:extLst>
                <a:ext uri="{FF2B5EF4-FFF2-40B4-BE49-F238E27FC236}">
                  <a16:creationId xmlns:a16="http://schemas.microsoft.com/office/drawing/2014/main" id="{C4E44CFD-1522-E646-91E3-4801B3F76314}"/>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A790601-41D3-6D4E-8936-CB66D4FD5D2A}"/>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2E92AD3-F5A1-CA48-902B-6E9ED3014E0E}"/>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5EFFBDB-4C34-C845-89BD-443FB1F23E7D}"/>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130A14D-A901-274B-B418-34803432570F}"/>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80C96427-3238-ED44-B811-6184E206DB3A}"/>
              </a:ext>
            </a:extLst>
          </p:cNvPr>
          <p:cNvGrpSpPr/>
          <p:nvPr/>
        </p:nvGrpSpPr>
        <p:grpSpPr>
          <a:xfrm>
            <a:off x="761122" y="2062270"/>
            <a:ext cx="72333" cy="315212"/>
            <a:chOff x="1595669" y="1324328"/>
            <a:chExt cx="72333" cy="315212"/>
          </a:xfrm>
        </p:grpSpPr>
        <p:cxnSp>
          <p:nvCxnSpPr>
            <p:cNvPr id="13" name="Straight Connector 12">
              <a:extLst>
                <a:ext uri="{FF2B5EF4-FFF2-40B4-BE49-F238E27FC236}">
                  <a16:creationId xmlns:a16="http://schemas.microsoft.com/office/drawing/2014/main" id="{2761EFAE-4BE5-4640-8635-AADFF054DA68}"/>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1296A9F-881B-E841-8D7E-C03FE743DE62}"/>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86153C-7443-D648-A870-1D9E487065EA}"/>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C74D42E-CD67-6E46-A71E-7B9A0D83AB16}"/>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C76CA85-44C1-E140-A835-22D4541F5B9C}"/>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A7B9728E-8FEA-F741-A04D-82A699038601}"/>
              </a:ext>
            </a:extLst>
          </p:cNvPr>
          <p:cNvGrpSpPr/>
          <p:nvPr/>
        </p:nvGrpSpPr>
        <p:grpSpPr>
          <a:xfrm>
            <a:off x="1630540" y="2944117"/>
            <a:ext cx="72333" cy="315212"/>
            <a:chOff x="1595669" y="1324328"/>
            <a:chExt cx="72333" cy="315212"/>
          </a:xfrm>
        </p:grpSpPr>
        <p:cxnSp>
          <p:nvCxnSpPr>
            <p:cNvPr id="19" name="Straight Connector 18">
              <a:extLst>
                <a:ext uri="{FF2B5EF4-FFF2-40B4-BE49-F238E27FC236}">
                  <a16:creationId xmlns:a16="http://schemas.microsoft.com/office/drawing/2014/main" id="{C9BF021B-4434-354E-9E67-D9EEDAD5276F}"/>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2F7D4D-4586-4F48-9693-C118D6B7AF7A}"/>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766F1F5-1EDB-DA43-8DB1-93D0E38C73B2}"/>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9DE7E89-7FD0-3A4A-A429-8764EEDEA93E}"/>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C87587A-1BED-8C4C-9610-66E0C5594CC0}"/>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BE345656-8CA5-2B4B-BEC6-E051CB673EEC}"/>
              </a:ext>
            </a:extLst>
          </p:cNvPr>
          <p:cNvGrpSpPr/>
          <p:nvPr/>
        </p:nvGrpSpPr>
        <p:grpSpPr>
          <a:xfrm>
            <a:off x="775095" y="3439149"/>
            <a:ext cx="72333" cy="315212"/>
            <a:chOff x="1595669" y="1324328"/>
            <a:chExt cx="72333" cy="315212"/>
          </a:xfrm>
        </p:grpSpPr>
        <p:cxnSp>
          <p:nvCxnSpPr>
            <p:cNvPr id="25" name="Straight Connector 24">
              <a:extLst>
                <a:ext uri="{FF2B5EF4-FFF2-40B4-BE49-F238E27FC236}">
                  <a16:creationId xmlns:a16="http://schemas.microsoft.com/office/drawing/2014/main" id="{FBA35FD8-A332-7840-AA02-AA9367A6BC3F}"/>
                </a:ext>
              </a:extLst>
            </p:cNvPr>
            <p:cNvCxnSpPr/>
            <p:nvPr/>
          </p:nvCxnSpPr>
          <p:spPr>
            <a:xfrm>
              <a:off x="1668002" y="1324328"/>
              <a:ext cx="0" cy="3152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E025402-1925-5844-80DC-40302735C102}"/>
                </a:ext>
              </a:extLst>
            </p:cNvPr>
            <p:cNvCxnSpPr>
              <a:cxnSpLocks/>
            </p:cNvCxnSpPr>
            <p:nvPr/>
          </p:nvCxnSpPr>
          <p:spPr>
            <a:xfrm>
              <a:off x="1596493" y="132927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BC1371B-6A4C-F14A-994D-B4E94E6F13A4}"/>
                </a:ext>
              </a:extLst>
            </p:cNvPr>
            <p:cNvCxnSpPr>
              <a:cxnSpLocks/>
            </p:cNvCxnSpPr>
            <p:nvPr/>
          </p:nvCxnSpPr>
          <p:spPr>
            <a:xfrm>
              <a:off x="1600610" y="143224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A9DD5CC-E293-5040-9A68-6E104FB9714F}"/>
                </a:ext>
              </a:extLst>
            </p:cNvPr>
            <p:cNvCxnSpPr>
              <a:cxnSpLocks/>
            </p:cNvCxnSpPr>
            <p:nvPr/>
          </p:nvCxnSpPr>
          <p:spPr>
            <a:xfrm>
              <a:off x="1595669" y="1531101"/>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2EC750F-9F78-C64A-8638-682DAC0ABF4A}"/>
                </a:ext>
              </a:extLst>
            </p:cNvPr>
            <p:cNvCxnSpPr>
              <a:cxnSpLocks/>
            </p:cNvCxnSpPr>
            <p:nvPr/>
          </p:nvCxnSpPr>
          <p:spPr>
            <a:xfrm>
              <a:off x="1599786" y="1634074"/>
              <a:ext cx="66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2438AF17-5878-AE42-9742-DE3BEE7D9369}"/>
              </a:ext>
            </a:extLst>
          </p:cNvPr>
          <p:cNvSpPr txBox="1"/>
          <p:nvPr/>
        </p:nvSpPr>
        <p:spPr>
          <a:xfrm>
            <a:off x="2090415" y="292519"/>
            <a:ext cx="5023116"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3D Lattice Truss Beams - Design #2           </a:t>
            </a:r>
          </a:p>
        </p:txBody>
      </p:sp>
      <p:sp>
        <p:nvSpPr>
          <p:cNvPr id="31" name="TextBox 30">
            <a:extLst>
              <a:ext uri="{FF2B5EF4-FFF2-40B4-BE49-F238E27FC236}">
                <a16:creationId xmlns:a16="http://schemas.microsoft.com/office/drawing/2014/main" id="{5597CB9A-76EF-D140-B1F6-355AC5A5E070}"/>
              </a:ext>
            </a:extLst>
          </p:cNvPr>
          <p:cNvSpPr txBox="1"/>
          <p:nvPr/>
        </p:nvSpPr>
        <p:spPr>
          <a:xfrm>
            <a:off x="3532665" y="5691292"/>
            <a:ext cx="2393748" cy="707886"/>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Perspective view </a:t>
            </a:r>
            <a:r>
              <a:rPr lang="en-US" sz="4000" dirty="0">
                <a:latin typeface="Times New Roman" panose="02020603050405020304" pitchFamily="18" charset="0"/>
                <a:cs typeface="Times New Roman" panose="02020603050405020304" pitchFamily="18" charset="0"/>
              </a:rPr>
              <a:t>   </a:t>
            </a:r>
          </a:p>
        </p:txBody>
      </p:sp>
      <p:grpSp>
        <p:nvGrpSpPr>
          <p:cNvPr id="35" name="Group 34">
            <a:extLst>
              <a:ext uri="{FF2B5EF4-FFF2-40B4-BE49-F238E27FC236}">
                <a16:creationId xmlns:a16="http://schemas.microsoft.com/office/drawing/2014/main" id="{2F06042C-3699-844F-BF95-37DB539E8320}"/>
              </a:ext>
            </a:extLst>
          </p:cNvPr>
          <p:cNvGrpSpPr/>
          <p:nvPr/>
        </p:nvGrpSpPr>
        <p:grpSpPr>
          <a:xfrm>
            <a:off x="392972" y="6062143"/>
            <a:ext cx="1678033" cy="481586"/>
            <a:chOff x="1032936" y="5890542"/>
            <a:chExt cx="1678033" cy="481586"/>
          </a:xfrm>
        </p:grpSpPr>
        <p:sp>
          <p:nvSpPr>
            <p:cNvPr id="36" name="TextBox 35">
              <a:extLst>
                <a:ext uri="{FF2B5EF4-FFF2-40B4-BE49-F238E27FC236}">
                  <a16:creationId xmlns:a16="http://schemas.microsoft.com/office/drawing/2014/main" id="{259ABF84-6E97-7E40-8BB4-2E662CF87DE5}"/>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37" name="TextBox 36">
              <a:extLst>
                <a:ext uri="{FF2B5EF4-FFF2-40B4-BE49-F238E27FC236}">
                  <a16:creationId xmlns:a16="http://schemas.microsoft.com/office/drawing/2014/main" id="{83E4F029-DE6A-5248-8718-64AC48A0F634}"/>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41878726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641</TotalTime>
  <Words>520</Words>
  <Application>Microsoft Macintosh PowerPoint</Application>
  <PresentationFormat>On-screen Show (4:3)</PresentationFormat>
  <Paragraphs>130</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Kenner, Winfred S. (LARC-D312)</dc:creator>
  <cp:lastModifiedBy>Kenner, Winfred S. (LARC-D312)</cp:lastModifiedBy>
  <cp:revision>31</cp:revision>
  <dcterms:created xsi:type="dcterms:W3CDTF">2020-09-04T04:49:34Z</dcterms:created>
  <dcterms:modified xsi:type="dcterms:W3CDTF">2020-10-11T21:40:37Z</dcterms:modified>
</cp:coreProperties>
</file>